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sldIdLst>
    <p:sldId id="256" r:id="rId2"/>
    <p:sldId id="257" r:id="rId3"/>
    <p:sldId id="258" r:id="rId4"/>
    <p:sldId id="365" r:id="rId5"/>
    <p:sldId id="364" r:id="rId6"/>
    <p:sldId id="259" r:id="rId7"/>
    <p:sldId id="366" r:id="rId8"/>
    <p:sldId id="260" r:id="rId9"/>
    <p:sldId id="261" r:id="rId10"/>
    <p:sldId id="262" r:id="rId11"/>
    <p:sldId id="309" r:id="rId12"/>
    <p:sldId id="311" r:id="rId13"/>
    <p:sldId id="312" r:id="rId14"/>
    <p:sldId id="375" r:id="rId15"/>
    <p:sldId id="354" r:id="rId16"/>
    <p:sldId id="316" r:id="rId17"/>
    <p:sldId id="345" r:id="rId18"/>
    <p:sldId id="376" r:id="rId19"/>
    <p:sldId id="346" r:id="rId20"/>
    <p:sldId id="315" r:id="rId21"/>
    <p:sldId id="327" r:id="rId22"/>
    <p:sldId id="369" r:id="rId23"/>
    <p:sldId id="320" r:id="rId24"/>
    <p:sldId id="318" r:id="rId25"/>
    <p:sldId id="328" r:id="rId26"/>
    <p:sldId id="322" r:id="rId27"/>
    <p:sldId id="353" r:id="rId28"/>
    <p:sldId id="329" r:id="rId29"/>
    <p:sldId id="337" r:id="rId30"/>
    <p:sldId id="338" r:id="rId31"/>
    <p:sldId id="324" r:id="rId32"/>
    <p:sldId id="339" r:id="rId33"/>
    <p:sldId id="347" r:id="rId34"/>
    <p:sldId id="348" r:id="rId35"/>
    <p:sldId id="367" r:id="rId36"/>
    <p:sldId id="349" r:id="rId37"/>
    <p:sldId id="340" r:id="rId38"/>
    <p:sldId id="350" r:id="rId39"/>
    <p:sldId id="352" r:id="rId40"/>
    <p:sldId id="341" r:id="rId41"/>
    <p:sldId id="342" r:id="rId42"/>
    <p:sldId id="355" r:id="rId43"/>
    <p:sldId id="356" r:id="rId44"/>
    <p:sldId id="377" r:id="rId45"/>
    <p:sldId id="357" r:id="rId46"/>
    <p:sldId id="358" r:id="rId47"/>
    <p:sldId id="360" r:id="rId48"/>
    <p:sldId id="361" r:id="rId49"/>
    <p:sldId id="362" r:id="rId5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til Yok, Kılavuz Yok">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Orta Stil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Stil Yok, Tablo Kılavuz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ema Uygulanmış Stil 1 - Vurgu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86650" autoAdjust="0"/>
  </p:normalViewPr>
  <p:slideViewPr>
    <p:cSldViewPr snapToGrid="0">
      <p:cViewPr varScale="1">
        <p:scale>
          <a:sx n="82" d="100"/>
          <a:sy n="82" d="100"/>
        </p:scale>
        <p:origin x="50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2C0E70-71B2-4766-9316-156A849B2F25}" type="doc">
      <dgm:prSet loTypeId="urn:microsoft.com/office/officeart/2008/layout/RadialCluster" loCatId="relationship" qsTypeId="urn:microsoft.com/office/officeart/2005/8/quickstyle/simple1" qsCatId="simple" csTypeId="urn:microsoft.com/office/officeart/2005/8/colors/accent0_3" csCatId="mainScheme" phldr="1"/>
      <dgm:spPr/>
      <dgm:t>
        <a:bodyPr/>
        <a:lstStyle/>
        <a:p>
          <a:endParaRPr lang="en-US"/>
        </a:p>
      </dgm:t>
    </dgm:pt>
    <dgm:pt modelId="{919FFAC9-8A46-465B-AC7E-0D3452DD6984}">
      <dgm:prSet phldrT="[Metin]"/>
      <dgm:spPr/>
      <dgm:t>
        <a:bodyPr/>
        <a:lstStyle/>
        <a:p>
          <a:r>
            <a:rPr lang="tr-TR" dirty="0"/>
            <a:t>DERİN SİNİR AĞLARI</a:t>
          </a:r>
          <a:endParaRPr lang="en-US" dirty="0"/>
        </a:p>
      </dgm:t>
    </dgm:pt>
    <dgm:pt modelId="{F3D4AF5D-2948-4190-B6E9-498EF83399DC}" type="parTrans" cxnId="{EB0FEE64-1BF6-45D8-8484-E0BADDD81EF5}">
      <dgm:prSet/>
      <dgm:spPr/>
      <dgm:t>
        <a:bodyPr/>
        <a:lstStyle/>
        <a:p>
          <a:endParaRPr lang="en-US"/>
        </a:p>
      </dgm:t>
    </dgm:pt>
    <dgm:pt modelId="{00D9AEFA-0274-43DB-8903-5A04F8EDEF5B}" type="sibTrans" cxnId="{EB0FEE64-1BF6-45D8-8484-E0BADDD81EF5}">
      <dgm:prSet/>
      <dgm:spPr/>
      <dgm:t>
        <a:bodyPr/>
        <a:lstStyle/>
        <a:p>
          <a:endParaRPr lang="en-US"/>
        </a:p>
      </dgm:t>
    </dgm:pt>
    <dgm:pt modelId="{9EDDE9F2-674C-40B8-A96F-56F48737F530}">
      <dgm:prSet phldrT="[Metin]"/>
      <dgm:spPr/>
      <dgm:t>
        <a:bodyPr/>
        <a:lstStyle/>
        <a:p>
          <a:r>
            <a:rPr lang="tr-TR" dirty="0"/>
            <a:t>GÖRÜNTÜ İŞLEME</a:t>
          </a:r>
          <a:endParaRPr lang="en-US" dirty="0"/>
        </a:p>
      </dgm:t>
    </dgm:pt>
    <dgm:pt modelId="{4FEA5A20-29C4-4352-A7DE-46766131CF2B}" type="parTrans" cxnId="{8BA4CF26-0E2C-4A38-9C1C-BF87DF94AF04}">
      <dgm:prSet/>
      <dgm:spPr/>
      <dgm:t>
        <a:bodyPr/>
        <a:lstStyle/>
        <a:p>
          <a:endParaRPr lang="en-US"/>
        </a:p>
      </dgm:t>
    </dgm:pt>
    <dgm:pt modelId="{ED89D7AD-929B-469D-B70D-CA47138C47EB}" type="sibTrans" cxnId="{8BA4CF26-0E2C-4A38-9C1C-BF87DF94AF04}">
      <dgm:prSet/>
      <dgm:spPr/>
      <dgm:t>
        <a:bodyPr/>
        <a:lstStyle/>
        <a:p>
          <a:endParaRPr lang="en-US"/>
        </a:p>
      </dgm:t>
    </dgm:pt>
    <dgm:pt modelId="{771D91CB-73D9-46B2-87F2-05537E62CA87}">
      <dgm:prSet phldrT="[Metin]"/>
      <dgm:spPr/>
      <dgm:t>
        <a:bodyPr/>
        <a:lstStyle/>
        <a:p>
          <a:r>
            <a:rPr lang="tr-TR" b="1" dirty="0">
              <a:solidFill>
                <a:schemeClr val="bg1"/>
              </a:solidFill>
            </a:rPr>
            <a:t>DOĞAL DİL İŞLEME</a:t>
          </a:r>
          <a:endParaRPr lang="en-US" b="1" dirty="0">
            <a:solidFill>
              <a:schemeClr val="bg1"/>
            </a:solidFill>
          </a:endParaRPr>
        </a:p>
      </dgm:t>
    </dgm:pt>
    <dgm:pt modelId="{E18353A3-5CB9-4810-BFEB-84371C1BF4DB}" type="parTrans" cxnId="{12D0F901-B8B9-45A9-ADE9-C3FFFD453B06}">
      <dgm:prSet/>
      <dgm:spPr/>
      <dgm:t>
        <a:bodyPr/>
        <a:lstStyle/>
        <a:p>
          <a:endParaRPr lang="en-US"/>
        </a:p>
      </dgm:t>
    </dgm:pt>
    <dgm:pt modelId="{35B121EB-BB41-4C4B-A8B3-2D4365B5700A}" type="sibTrans" cxnId="{12D0F901-B8B9-45A9-ADE9-C3FFFD453B06}">
      <dgm:prSet/>
      <dgm:spPr/>
      <dgm:t>
        <a:bodyPr/>
        <a:lstStyle/>
        <a:p>
          <a:endParaRPr lang="en-US"/>
        </a:p>
      </dgm:t>
    </dgm:pt>
    <dgm:pt modelId="{D7C71EFB-8159-45EF-A75F-388464830E59}">
      <dgm:prSet phldrT="[Metin]"/>
      <dgm:spPr/>
      <dgm:t>
        <a:bodyPr/>
        <a:lstStyle/>
        <a:p>
          <a:r>
            <a:rPr lang="tr-TR" dirty="0"/>
            <a:t>…</a:t>
          </a:r>
          <a:endParaRPr lang="en-US" dirty="0"/>
        </a:p>
      </dgm:t>
    </dgm:pt>
    <dgm:pt modelId="{A93B8602-8B82-4A04-8D86-AAE02801E429}" type="parTrans" cxnId="{A5545C9F-F7DF-4A07-B3DB-C8159AF5F31E}">
      <dgm:prSet/>
      <dgm:spPr/>
      <dgm:t>
        <a:bodyPr/>
        <a:lstStyle/>
        <a:p>
          <a:endParaRPr lang="en-US"/>
        </a:p>
      </dgm:t>
    </dgm:pt>
    <dgm:pt modelId="{88B48B3F-43B7-44B4-AE86-09C954DA401F}" type="sibTrans" cxnId="{A5545C9F-F7DF-4A07-B3DB-C8159AF5F31E}">
      <dgm:prSet/>
      <dgm:spPr/>
      <dgm:t>
        <a:bodyPr/>
        <a:lstStyle/>
        <a:p>
          <a:endParaRPr lang="en-US"/>
        </a:p>
      </dgm:t>
    </dgm:pt>
    <dgm:pt modelId="{7D3C52CD-AEA7-42C0-8035-CE5F78110794}">
      <dgm:prSet phldrT="[Metin]"/>
      <dgm:spPr/>
      <dgm:t>
        <a:bodyPr/>
        <a:lstStyle/>
        <a:p>
          <a:endParaRPr lang="en-US" dirty="0"/>
        </a:p>
      </dgm:t>
    </dgm:pt>
    <dgm:pt modelId="{4A708779-0AF2-4417-B145-A2CCAFB8DD21}" type="parTrans" cxnId="{1E58F3FA-C2F8-4EC7-8779-AC1406371A07}">
      <dgm:prSet/>
      <dgm:spPr/>
      <dgm:t>
        <a:bodyPr/>
        <a:lstStyle/>
        <a:p>
          <a:endParaRPr lang="en-US"/>
        </a:p>
      </dgm:t>
    </dgm:pt>
    <dgm:pt modelId="{58FBC3E8-A744-493D-A202-E0F2CE7EC25E}" type="sibTrans" cxnId="{1E58F3FA-C2F8-4EC7-8779-AC1406371A07}">
      <dgm:prSet/>
      <dgm:spPr/>
      <dgm:t>
        <a:bodyPr/>
        <a:lstStyle/>
        <a:p>
          <a:endParaRPr lang="en-US"/>
        </a:p>
      </dgm:t>
    </dgm:pt>
    <dgm:pt modelId="{9AFB1962-6D71-480A-B593-6F5A80E3282E}">
      <dgm:prSet phldrT="[Metin]"/>
      <dgm:spPr/>
      <dgm:t>
        <a:bodyPr/>
        <a:lstStyle/>
        <a:p>
          <a:r>
            <a:rPr lang="tr-TR" dirty="0"/>
            <a:t>SES TANIMA</a:t>
          </a:r>
          <a:endParaRPr lang="en-US" dirty="0"/>
        </a:p>
      </dgm:t>
    </dgm:pt>
    <dgm:pt modelId="{5DAA4C11-223D-453A-8DDF-5B4C9A1D838B}" type="parTrans" cxnId="{5169ED92-D0CE-4378-A8E7-B87BB2CE66C7}">
      <dgm:prSet/>
      <dgm:spPr/>
      <dgm:t>
        <a:bodyPr/>
        <a:lstStyle/>
        <a:p>
          <a:endParaRPr lang="en-US"/>
        </a:p>
      </dgm:t>
    </dgm:pt>
    <dgm:pt modelId="{CE8D362F-5451-4D13-B8EB-A3EA5290B82D}" type="sibTrans" cxnId="{5169ED92-D0CE-4378-A8E7-B87BB2CE66C7}">
      <dgm:prSet/>
      <dgm:spPr/>
      <dgm:t>
        <a:bodyPr/>
        <a:lstStyle/>
        <a:p>
          <a:endParaRPr lang="en-US"/>
        </a:p>
      </dgm:t>
    </dgm:pt>
    <dgm:pt modelId="{2E8740B7-FD89-4104-B2F3-274E2676EEDE}">
      <dgm:prSet phldrT="[Metin]"/>
      <dgm:spPr/>
      <dgm:t>
        <a:bodyPr/>
        <a:lstStyle/>
        <a:p>
          <a:r>
            <a:rPr lang="tr-TR" dirty="0"/>
            <a:t>SİNYAL TANIMA</a:t>
          </a:r>
          <a:endParaRPr lang="en-US" dirty="0"/>
        </a:p>
      </dgm:t>
    </dgm:pt>
    <dgm:pt modelId="{3378FFF5-189A-4A5F-88BC-E6B3F34EB6B5}" type="parTrans" cxnId="{DCCEA2A5-0DA6-4963-972E-BE43048A9617}">
      <dgm:prSet/>
      <dgm:spPr/>
      <dgm:t>
        <a:bodyPr/>
        <a:lstStyle/>
        <a:p>
          <a:endParaRPr lang="en-US"/>
        </a:p>
      </dgm:t>
    </dgm:pt>
    <dgm:pt modelId="{B561F5B9-E919-42DA-9E83-7497DE67FB59}" type="sibTrans" cxnId="{DCCEA2A5-0DA6-4963-972E-BE43048A9617}">
      <dgm:prSet/>
      <dgm:spPr/>
      <dgm:t>
        <a:bodyPr/>
        <a:lstStyle/>
        <a:p>
          <a:endParaRPr lang="en-US"/>
        </a:p>
      </dgm:t>
    </dgm:pt>
    <dgm:pt modelId="{A41DE80C-612D-497C-813F-2E14A02F79E6}">
      <dgm:prSet phldrT="[Metin]"/>
      <dgm:spPr/>
      <dgm:t>
        <a:bodyPr/>
        <a:lstStyle/>
        <a:p>
          <a:r>
            <a:rPr lang="tr-TR" dirty="0"/>
            <a:t>ÖRÜNTÜ TANIMA</a:t>
          </a:r>
          <a:endParaRPr lang="en-US" dirty="0"/>
        </a:p>
      </dgm:t>
    </dgm:pt>
    <dgm:pt modelId="{6E921FDB-8C1E-41A1-A866-5AE90BF5D633}" type="parTrans" cxnId="{5856E255-51ED-4013-AEA7-3EDA6C85247D}">
      <dgm:prSet/>
      <dgm:spPr/>
      <dgm:t>
        <a:bodyPr/>
        <a:lstStyle/>
        <a:p>
          <a:endParaRPr lang="en-US"/>
        </a:p>
      </dgm:t>
    </dgm:pt>
    <dgm:pt modelId="{C26A1E43-B0B3-43D8-A8A8-A95581F3DDCA}" type="sibTrans" cxnId="{5856E255-51ED-4013-AEA7-3EDA6C85247D}">
      <dgm:prSet/>
      <dgm:spPr/>
      <dgm:t>
        <a:bodyPr/>
        <a:lstStyle/>
        <a:p>
          <a:endParaRPr lang="en-US"/>
        </a:p>
      </dgm:t>
    </dgm:pt>
    <dgm:pt modelId="{D6E9F7FB-DA67-4261-814A-851A5145F85F}">
      <dgm:prSet phldrT="[Metin]"/>
      <dgm:spPr/>
      <dgm:t>
        <a:bodyPr/>
        <a:lstStyle/>
        <a:p>
          <a:endParaRPr lang="en-US"/>
        </a:p>
      </dgm:t>
    </dgm:pt>
    <dgm:pt modelId="{3214F8D7-CB5F-488B-B6B4-C5F8EA073F6D}" type="parTrans" cxnId="{BCCE19B5-E953-4D31-8577-268453A1D5D4}">
      <dgm:prSet/>
      <dgm:spPr/>
      <dgm:t>
        <a:bodyPr/>
        <a:lstStyle/>
        <a:p>
          <a:endParaRPr lang="en-US"/>
        </a:p>
      </dgm:t>
    </dgm:pt>
    <dgm:pt modelId="{D1B24FA9-3359-44F2-975B-5B6D820A4735}" type="sibTrans" cxnId="{BCCE19B5-E953-4D31-8577-268453A1D5D4}">
      <dgm:prSet/>
      <dgm:spPr/>
      <dgm:t>
        <a:bodyPr/>
        <a:lstStyle/>
        <a:p>
          <a:endParaRPr lang="en-US"/>
        </a:p>
      </dgm:t>
    </dgm:pt>
    <dgm:pt modelId="{E2C93833-CBC4-4A2E-A63A-3CFF2A19A90C}">
      <dgm:prSet phldrT="[Metin]"/>
      <dgm:spPr/>
      <dgm:t>
        <a:bodyPr/>
        <a:lstStyle/>
        <a:p>
          <a:endParaRPr lang="en-US"/>
        </a:p>
      </dgm:t>
    </dgm:pt>
    <dgm:pt modelId="{A600B758-A509-4719-9466-B99B98A2CFF7}" type="parTrans" cxnId="{CA81619A-8ECE-4FFD-B950-B3B32D84F6A3}">
      <dgm:prSet/>
      <dgm:spPr/>
      <dgm:t>
        <a:bodyPr/>
        <a:lstStyle/>
        <a:p>
          <a:endParaRPr lang="en-US"/>
        </a:p>
      </dgm:t>
    </dgm:pt>
    <dgm:pt modelId="{FC0B4335-B092-4911-95E2-D4B9338FD706}" type="sibTrans" cxnId="{CA81619A-8ECE-4FFD-B950-B3B32D84F6A3}">
      <dgm:prSet/>
      <dgm:spPr/>
      <dgm:t>
        <a:bodyPr/>
        <a:lstStyle/>
        <a:p>
          <a:endParaRPr lang="en-US"/>
        </a:p>
      </dgm:t>
    </dgm:pt>
    <dgm:pt modelId="{5187F717-8CC0-4E7A-84ED-A14B4F826A79}">
      <dgm:prSet phldrT="[Metin]"/>
      <dgm:spPr/>
      <dgm:t>
        <a:bodyPr/>
        <a:lstStyle/>
        <a:p>
          <a:r>
            <a:rPr lang="tr-TR" dirty="0"/>
            <a:t>VİDEO İŞLEME</a:t>
          </a:r>
          <a:endParaRPr lang="en-US" dirty="0"/>
        </a:p>
      </dgm:t>
    </dgm:pt>
    <dgm:pt modelId="{BAA7038B-1CB8-489B-8CE6-4BE149BB3CD5}" type="parTrans" cxnId="{A5A50837-8373-41D6-ABC6-EE26313ECE78}">
      <dgm:prSet/>
      <dgm:spPr/>
      <dgm:t>
        <a:bodyPr/>
        <a:lstStyle/>
        <a:p>
          <a:endParaRPr lang="en-US"/>
        </a:p>
      </dgm:t>
    </dgm:pt>
    <dgm:pt modelId="{1B31C708-11FB-4C54-8AAF-F250A3907D88}" type="sibTrans" cxnId="{A5A50837-8373-41D6-ABC6-EE26313ECE78}">
      <dgm:prSet/>
      <dgm:spPr/>
      <dgm:t>
        <a:bodyPr/>
        <a:lstStyle/>
        <a:p>
          <a:endParaRPr lang="en-US"/>
        </a:p>
      </dgm:t>
    </dgm:pt>
    <dgm:pt modelId="{3FDC7A30-20DD-4CCB-A50F-F0E782C6E848}" type="pres">
      <dgm:prSet presAssocID="{F42C0E70-71B2-4766-9316-156A849B2F25}" presName="Name0" presStyleCnt="0">
        <dgm:presLayoutVars>
          <dgm:chMax val="1"/>
          <dgm:chPref val="1"/>
          <dgm:dir/>
          <dgm:animOne val="branch"/>
          <dgm:animLvl val="lvl"/>
        </dgm:presLayoutVars>
      </dgm:prSet>
      <dgm:spPr/>
    </dgm:pt>
    <dgm:pt modelId="{8D88D3C6-BCBE-43A9-BD8A-B1365E97807B}" type="pres">
      <dgm:prSet presAssocID="{919FFAC9-8A46-465B-AC7E-0D3452DD6984}" presName="singleCycle" presStyleCnt="0"/>
      <dgm:spPr/>
    </dgm:pt>
    <dgm:pt modelId="{75B12940-B1EF-42C1-88B9-B204DB793A4F}" type="pres">
      <dgm:prSet presAssocID="{919FFAC9-8A46-465B-AC7E-0D3452DD6984}" presName="singleCenter" presStyleLbl="node1" presStyleIdx="0" presStyleCnt="8">
        <dgm:presLayoutVars>
          <dgm:chMax val="7"/>
          <dgm:chPref val="7"/>
        </dgm:presLayoutVars>
      </dgm:prSet>
      <dgm:spPr/>
    </dgm:pt>
    <dgm:pt modelId="{BC1E0BF4-A7EA-4698-83BB-01275282A9AF}" type="pres">
      <dgm:prSet presAssocID="{4FEA5A20-29C4-4352-A7DE-46766131CF2B}" presName="Name56" presStyleLbl="parChTrans1D2" presStyleIdx="0" presStyleCnt="7"/>
      <dgm:spPr/>
    </dgm:pt>
    <dgm:pt modelId="{38E3BE7E-9C03-443E-BDB4-E220B161773E}" type="pres">
      <dgm:prSet presAssocID="{9EDDE9F2-674C-40B8-A96F-56F48737F530}" presName="text0" presStyleLbl="node1" presStyleIdx="1" presStyleCnt="8">
        <dgm:presLayoutVars>
          <dgm:bulletEnabled val="1"/>
        </dgm:presLayoutVars>
      </dgm:prSet>
      <dgm:spPr/>
    </dgm:pt>
    <dgm:pt modelId="{E0C954A7-0098-44B1-B737-EB0389D05236}" type="pres">
      <dgm:prSet presAssocID="{E18353A3-5CB9-4810-BFEB-84371C1BF4DB}" presName="Name56" presStyleLbl="parChTrans1D2" presStyleIdx="1" presStyleCnt="7"/>
      <dgm:spPr/>
    </dgm:pt>
    <dgm:pt modelId="{1CEB1BDF-8D28-4AD5-BD8D-075A027D493D}" type="pres">
      <dgm:prSet presAssocID="{771D91CB-73D9-46B2-87F2-05537E62CA87}" presName="text0" presStyleLbl="node1" presStyleIdx="2" presStyleCnt="8" custRadScaleRad="98878" custRadScaleInc="-538">
        <dgm:presLayoutVars>
          <dgm:bulletEnabled val="1"/>
        </dgm:presLayoutVars>
      </dgm:prSet>
      <dgm:spPr/>
    </dgm:pt>
    <dgm:pt modelId="{0AF5E08C-7F7C-4320-B0BF-EB876CC42F08}" type="pres">
      <dgm:prSet presAssocID="{A93B8602-8B82-4A04-8D86-AAE02801E429}" presName="Name56" presStyleLbl="parChTrans1D2" presStyleIdx="2" presStyleCnt="7"/>
      <dgm:spPr/>
    </dgm:pt>
    <dgm:pt modelId="{88086580-F6C4-4457-82E4-F1CDF619FB02}" type="pres">
      <dgm:prSet presAssocID="{D7C71EFB-8159-45EF-A75F-388464830E59}" presName="text0" presStyleLbl="node1" presStyleIdx="3" presStyleCnt="8" custRadScaleRad="120928" custRadScaleInc="-16145">
        <dgm:presLayoutVars>
          <dgm:bulletEnabled val="1"/>
        </dgm:presLayoutVars>
      </dgm:prSet>
      <dgm:spPr/>
    </dgm:pt>
    <dgm:pt modelId="{281F867C-60AD-4A89-ADF7-2AC577827208}" type="pres">
      <dgm:prSet presAssocID="{5DAA4C11-223D-453A-8DDF-5B4C9A1D838B}" presName="Name56" presStyleLbl="parChTrans1D2" presStyleIdx="3" presStyleCnt="7"/>
      <dgm:spPr/>
    </dgm:pt>
    <dgm:pt modelId="{99F2B1A0-0C67-4F5B-A502-FF211225937C}" type="pres">
      <dgm:prSet presAssocID="{9AFB1962-6D71-480A-B593-6F5A80E3282E}" presName="text0" presStyleLbl="node1" presStyleIdx="4" presStyleCnt="8">
        <dgm:presLayoutVars>
          <dgm:bulletEnabled val="1"/>
        </dgm:presLayoutVars>
      </dgm:prSet>
      <dgm:spPr/>
    </dgm:pt>
    <dgm:pt modelId="{D5E1F49C-633D-46FB-BF5A-075CC75164C3}" type="pres">
      <dgm:prSet presAssocID="{3378FFF5-189A-4A5F-88BC-E6B3F34EB6B5}" presName="Name56" presStyleLbl="parChTrans1D2" presStyleIdx="4" presStyleCnt="7"/>
      <dgm:spPr/>
    </dgm:pt>
    <dgm:pt modelId="{34F98593-F1F1-4F2E-931C-28409B1C80C3}" type="pres">
      <dgm:prSet presAssocID="{2E8740B7-FD89-4104-B2F3-274E2676EEDE}" presName="text0" presStyleLbl="node1" presStyleIdx="5" presStyleCnt="8">
        <dgm:presLayoutVars>
          <dgm:bulletEnabled val="1"/>
        </dgm:presLayoutVars>
      </dgm:prSet>
      <dgm:spPr/>
    </dgm:pt>
    <dgm:pt modelId="{DDF333F5-4084-4511-AEE5-FA79D372F2AA}" type="pres">
      <dgm:prSet presAssocID="{6E921FDB-8C1E-41A1-A866-5AE90BF5D633}" presName="Name56" presStyleLbl="parChTrans1D2" presStyleIdx="5" presStyleCnt="7"/>
      <dgm:spPr/>
    </dgm:pt>
    <dgm:pt modelId="{CB947E05-C211-4593-97C0-F3B77AEF792A}" type="pres">
      <dgm:prSet presAssocID="{A41DE80C-612D-497C-813F-2E14A02F79E6}" presName="text0" presStyleLbl="node1" presStyleIdx="6" presStyleCnt="8">
        <dgm:presLayoutVars>
          <dgm:bulletEnabled val="1"/>
        </dgm:presLayoutVars>
      </dgm:prSet>
      <dgm:spPr/>
    </dgm:pt>
    <dgm:pt modelId="{DD122B41-51EF-4750-B945-0EE1CDE2DB17}" type="pres">
      <dgm:prSet presAssocID="{BAA7038B-1CB8-489B-8CE6-4BE149BB3CD5}" presName="Name56" presStyleLbl="parChTrans1D2" presStyleIdx="6" presStyleCnt="7"/>
      <dgm:spPr/>
    </dgm:pt>
    <dgm:pt modelId="{9F3FFB29-9CEE-4554-992C-55050E79789A}" type="pres">
      <dgm:prSet presAssocID="{5187F717-8CC0-4E7A-84ED-A14B4F826A79}" presName="text0" presStyleLbl="node1" presStyleIdx="7" presStyleCnt="8">
        <dgm:presLayoutVars>
          <dgm:bulletEnabled val="1"/>
        </dgm:presLayoutVars>
      </dgm:prSet>
      <dgm:spPr/>
    </dgm:pt>
  </dgm:ptLst>
  <dgm:cxnLst>
    <dgm:cxn modelId="{12D0F901-B8B9-45A9-ADE9-C3FFFD453B06}" srcId="{919FFAC9-8A46-465B-AC7E-0D3452DD6984}" destId="{771D91CB-73D9-46B2-87F2-05537E62CA87}" srcOrd="1" destOrd="0" parTransId="{E18353A3-5CB9-4810-BFEB-84371C1BF4DB}" sibTransId="{35B121EB-BB41-4C4B-A8B3-2D4365B5700A}"/>
    <dgm:cxn modelId="{9F06CB02-D6DE-4EA9-AA01-F63E4BE1BC55}" type="presOf" srcId="{4FEA5A20-29C4-4352-A7DE-46766131CF2B}" destId="{BC1E0BF4-A7EA-4698-83BB-01275282A9AF}" srcOrd="0" destOrd="0" presId="urn:microsoft.com/office/officeart/2008/layout/RadialCluster"/>
    <dgm:cxn modelId="{260E6D04-195D-47C1-8359-5FCA726BD089}" type="presOf" srcId="{6E921FDB-8C1E-41A1-A866-5AE90BF5D633}" destId="{DDF333F5-4084-4511-AEE5-FA79D372F2AA}" srcOrd="0" destOrd="0" presId="urn:microsoft.com/office/officeart/2008/layout/RadialCluster"/>
    <dgm:cxn modelId="{B52D921B-2D94-4E1A-A8BD-38E93FA3EBFE}" type="presOf" srcId="{9AFB1962-6D71-480A-B593-6F5A80E3282E}" destId="{99F2B1A0-0C67-4F5B-A502-FF211225937C}" srcOrd="0" destOrd="0" presId="urn:microsoft.com/office/officeart/2008/layout/RadialCluster"/>
    <dgm:cxn modelId="{8BA4CF26-0E2C-4A38-9C1C-BF87DF94AF04}" srcId="{919FFAC9-8A46-465B-AC7E-0D3452DD6984}" destId="{9EDDE9F2-674C-40B8-A96F-56F48737F530}" srcOrd="0" destOrd="0" parTransId="{4FEA5A20-29C4-4352-A7DE-46766131CF2B}" sibTransId="{ED89D7AD-929B-469D-B70D-CA47138C47EB}"/>
    <dgm:cxn modelId="{DF851934-5469-418E-BC5E-6EDCF87960B4}" type="presOf" srcId="{5187F717-8CC0-4E7A-84ED-A14B4F826A79}" destId="{9F3FFB29-9CEE-4554-992C-55050E79789A}" srcOrd="0" destOrd="0" presId="urn:microsoft.com/office/officeart/2008/layout/RadialCluster"/>
    <dgm:cxn modelId="{A5A50837-8373-41D6-ABC6-EE26313ECE78}" srcId="{919FFAC9-8A46-465B-AC7E-0D3452DD6984}" destId="{5187F717-8CC0-4E7A-84ED-A14B4F826A79}" srcOrd="6" destOrd="0" parTransId="{BAA7038B-1CB8-489B-8CE6-4BE149BB3CD5}" sibTransId="{1B31C708-11FB-4C54-8AAF-F250A3907D88}"/>
    <dgm:cxn modelId="{EB0FEE64-1BF6-45D8-8484-E0BADDD81EF5}" srcId="{F42C0E70-71B2-4766-9316-156A849B2F25}" destId="{919FFAC9-8A46-465B-AC7E-0D3452DD6984}" srcOrd="0" destOrd="0" parTransId="{F3D4AF5D-2948-4190-B6E9-498EF83399DC}" sibTransId="{00D9AEFA-0274-43DB-8903-5A04F8EDEF5B}"/>
    <dgm:cxn modelId="{F52AD74A-9DCC-4E25-A0F5-9C608607D6CC}" type="presOf" srcId="{A93B8602-8B82-4A04-8D86-AAE02801E429}" destId="{0AF5E08C-7F7C-4320-B0BF-EB876CC42F08}" srcOrd="0" destOrd="0" presId="urn:microsoft.com/office/officeart/2008/layout/RadialCluster"/>
    <dgm:cxn modelId="{2D9A974C-9534-4D2E-8330-911D2DA3AF5B}" type="presOf" srcId="{2E8740B7-FD89-4104-B2F3-274E2676EEDE}" destId="{34F98593-F1F1-4F2E-931C-28409B1C80C3}" srcOrd="0" destOrd="0" presId="urn:microsoft.com/office/officeart/2008/layout/RadialCluster"/>
    <dgm:cxn modelId="{5856E255-51ED-4013-AEA7-3EDA6C85247D}" srcId="{919FFAC9-8A46-465B-AC7E-0D3452DD6984}" destId="{A41DE80C-612D-497C-813F-2E14A02F79E6}" srcOrd="5" destOrd="0" parTransId="{6E921FDB-8C1E-41A1-A866-5AE90BF5D633}" sibTransId="{C26A1E43-B0B3-43D8-A8A8-A95581F3DDCA}"/>
    <dgm:cxn modelId="{BD85BF80-7C0E-4318-B228-81AA927FF918}" type="presOf" srcId="{BAA7038B-1CB8-489B-8CE6-4BE149BB3CD5}" destId="{DD122B41-51EF-4750-B945-0EE1CDE2DB17}" srcOrd="0" destOrd="0" presId="urn:microsoft.com/office/officeart/2008/layout/RadialCluster"/>
    <dgm:cxn modelId="{02EF8A81-30FA-4F8B-8217-8FB51D521321}" type="presOf" srcId="{3378FFF5-189A-4A5F-88BC-E6B3F34EB6B5}" destId="{D5E1F49C-633D-46FB-BF5A-075CC75164C3}" srcOrd="0" destOrd="0" presId="urn:microsoft.com/office/officeart/2008/layout/RadialCluster"/>
    <dgm:cxn modelId="{5169ED92-D0CE-4378-A8E7-B87BB2CE66C7}" srcId="{919FFAC9-8A46-465B-AC7E-0D3452DD6984}" destId="{9AFB1962-6D71-480A-B593-6F5A80E3282E}" srcOrd="3" destOrd="0" parTransId="{5DAA4C11-223D-453A-8DDF-5B4C9A1D838B}" sibTransId="{CE8D362F-5451-4D13-B8EB-A3EA5290B82D}"/>
    <dgm:cxn modelId="{CA81619A-8ECE-4FFD-B950-B3B32D84F6A3}" srcId="{919FFAC9-8A46-465B-AC7E-0D3452DD6984}" destId="{E2C93833-CBC4-4A2E-A63A-3CFF2A19A90C}" srcOrd="8" destOrd="0" parTransId="{A600B758-A509-4719-9466-B99B98A2CFF7}" sibTransId="{FC0B4335-B092-4911-95E2-D4B9338FD706}"/>
    <dgm:cxn modelId="{A5545C9F-F7DF-4A07-B3DB-C8159AF5F31E}" srcId="{919FFAC9-8A46-465B-AC7E-0D3452DD6984}" destId="{D7C71EFB-8159-45EF-A75F-388464830E59}" srcOrd="2" destOrd="0" parTransId="{A93B8602-8B82-4A04-8D86-AAE02801E429}" sibTransId="{88B48B3F-43B7-44B4-AE86-09C954DA401F}"/>
    <dgm:cxn modelId="{7425ABA2-9918-42E4-B297-E0846C3DD9CE}" type="presOf" srcId="{A41DE80C-612D-497C-813F-2E14A02F79E6}" destId="{CB947E05-C211-4593-97C0-F3B77AEF792A}" srcOrd="0" destOrd="0" presId="urn:microsoft.com/office/officeart/2008/layout/RadialCluster"/>
    <dgm:cxn modelId="{306CEAA3-F0EF-4BEB-8258-E3D1153CF04D}" type="presOf" srcId="{919FFAC9-8A46-465B-AC7E-0D3452DD6984}" destId="{75B12940-B1EF-42C1-88B9-B204DB793A4F}" srcOrd="0" destOrd="0" presId="urn:microsoft.com/office/officeart/2008/layout/RadialCluster"/>
    <dgm:cxn modelId="{DCCEA2A5-0DA6-4963-972E-BE43048A9617}" srcId="{919FFAC9-8A46-465B-AC7E-0D3452DD6984}" destId="{2E8740B7-FD89-4104-B2F3-274E2676EEDE}" srcOrd="4" destOrd="0" parTransId="{3378FFF5-189A-4A5F-88BC-E6B3F34EB6B5}" sibTransId="{B561F5B9-E919-42DA-9E83-7497DE67FB59}"/>
    <dgm:cxn modelId="{BA625BA7-74D1-42A7-9031-C865EFAF3C9F}" type="presOf" srcId="{F42C0E70-71B2-4766-9316-156A849B2F25}" destId="{3FDC7A30-20DD-4CCB-A50F-F0E782C6E848}" srcOrd="0" destOrd="0" presId="urn:microsoft.com/office/officeart/2008/layout/RadialCluster"/>
    <dgm:cxn modelId="{0D2C91A8-BAD6-41DE-9DA7-9485C2734D61}" type="presOf" srcId="{D7C71EFB-8159-45EF-A75F-388464830E59}" destId="{88086580-F6C4-4457-82E4-F1CDF619FB02}" srcOrd="0" destOrd="0" presId="urn:microsoft.com/office/officeart/2008/layout/RadialCluster"/>
    <dgm:cxn modelId="{BCCE19B5-E953-4D31-8577-268453A1D5D4}" srcId="{919FFAC9-8A46-465B-AC7E-0D3452DD6984}" destId="{D6E9F7FB-DA67-4261-814A-851A5145F85F}" srcOrd="7" destOrd="0" parTransId="{3214F8D7-CB5F-488B-B6B4-C5F8EA073F6D}" sibTransId="{D1B24FA9-3359-44F2-975B-5B6D820A4735}"/>
    <dgm:cxn modelId="{E0B5E2B9-4ACA-4407-883F-ADA352D8703E}" type="presOf" srcId="{9EDDE9F2-674C-40B8-A96F-56F48737F530}" destId="{38E3BE7E-9C03-443E-BDB4-E220B161773E}" srcOrd="0" destOrd="0" presId="urn:microsoft.com/office/officeart/2008/layout/RadialCluster"/>
    <dgm:cxn modelId="{46DEF7C2-7A46-4531-BBA3-9195E5ADC280}" type="presOf" srcId="{E18353A3-5CB9-4810-BFEB-84371C1BF4DB}" destId="{E0C954A7-0098-44B1-B737-EB0389D05236}" srcOrd="0" destOrd="0" presId="urn:microsoft.com/office/officeart/2008/layout/RadialCluster"/>
    <dgm:cxn modelId="{7C0FD7C8-3776-4026-8686-E6D40A41D7EC}" type="presOf" srcId="{771D91CB-73D9-46B2-87F2-05537E62CA87}" destId="{1CEB1BDF-8D28-4AD5-BD8D-075A027D493D}" srcOrd="0" destOrd="0" presId="urn:microsoft.com/office/officeart/2008/layout/RadialCluster"/>
    <dgm:cxn modelId="{FEB7BFEC-1138-4940-BCAD-70CE15DD15ED}" type="presOf" srcId="{5DAA4C11-223D-453A-8DDF-5B4C9A1D838B}" destId="{281F867C-60AD-4A89-ADF7-2AC577827208}" srcOrd="0" destOrd="0" presId="urn:microsoft.com/office/officeart/2008/layout/RadialCluster"/>
    <dgm:cxn modelId="{1E58F3FA-C2F8-4EC7-8779-AC1406371A07}" srcId="{F42C0E70-71B2-4766-9316-156A849B2F25}" destId="{7D3C52CD-AEA7-42C0-8035-CE5F78110794}" srcOrd="1" destOrd="0" parTransId="{4A708779-0AF2-4417-B145-A2CCAFB8DD21}" sibTransId="{58FBC3E8-A744-493D-A202-E0F2CE7EC25E}"/>
    <dgm:cxn modelId="{A96B8631-89A5-419E-A244-480DE7016347}" type="presParOf" srcId="{3FDC7A30-20DD-4CCB-A50F-F0E782C6E848}" destId="{8D88D3C6-BCBE-43A9-BD8A-B1365E97807B}" srcOrd="0" destOrd="0" presId="urn:microsoft.com/office/officeart/2008/layout/RadialCluster"/>
    <dgm:cxn modelId="{B18A4595-23A1-40B1-8241-73B73E6D0B7B}" type="presParOf" srcId="{8D88D3C6-BCBE-43A9-BD8A-B1365E97807B}" destId="{75B12940-B1EF-42C1-88B9-B204DB793A4F}" srcOrd="0" destOrd="0" presId="urn:microsoft.com/office/officeart/2008/layout/RadialCluster"/>
    <dgm:cxn modelId="{2D6DF09B-6255-4575-B6ED-7887E7984935}" type="presParOf" srcId="{8D88D3C6-BCBE-43A9-BD8A-B1365E97807B}" destId="{BC1E0BF4-A7EA-4698-83BB-01275282A9AF}" srcOrd="1" destOrd="0" presId="urn:microsoft.com/office/officeart/2008/layout/RadialCluster"/>
    <dgm:cxn modelId="{CD7761C4-9638-4665-81EA-67D78F399205}" type="presParOf" srcId="{8D88D3C6-BCBE-43A9-BD8A-B1365E97807B}" destId="{38E3BE7E-9C03-443E-BDB4-E220B161773E}" srcOrd="2" destOrd="0" presId="urn:microsoft.com/office/officeart/2008/layout/RadialCluster"/>
    <dgm:cxn modelId="{290AB97D-D1DB-4C40-A627-A30B568E1CD3}" type="presParOf" srcId="{8D88D3C6-BCBE-43A9-BD8A-B1365E97807B}" destId="{E0C954A7-0098-44B1-B737-EB0389D05236}" srcOrd="3" destOrd="0" presId="urn:microsoft.com/office/officeart/2008/layout/RadialCluster"/>
    <dgm:cxn modelId="{AB3098D3-849A-4E6D-A7B5-394251463490}" type="presParOf" srcId="{8D88D3C6-BCBE-43A9-BD8A-B1365E97807B}" destId="{1CEB1BDF-8D28-4AD5-BD8D-075A027D493D}" srcOrd="4" destOrd="0" presId="urn:microsoft.com/office/officeart/2008/layout/RadialCluster"/>
    <dgm:cxn modelId="{098670BA-4B3F-46BA-BD8A-F836282F1466}" type="presParOf" srcId="{8D88D3C6-BCBE-43A9-BD8A-B1365E97807B}" destId="{0AF5E08C-7F7C-4320-B0BF-EB876CC42F08}" srcOrd="5" destOrd="0" presId="urn:microsoft.com/office/officeart/2008/layout/RadialCluster"/>
    <dgm:cxn modelId="{DE343BF2-6C7E-4D4C-8AAB-60427EE8EFE9}" type="presParOf" srcId="{8D88D3C6-BCBE-43A9-BD8A-B1365E97807B}" destId="{88086580-F6C4-4457-82E4-F1CDF619FB02}" srcOrd="6" destOrd="0" presId="urn:microsoft.com/office/officeart/2008/layout/RadialCluster"/>
    <dgm:cxn modelId="{6ADA68EC-685A-4092-A76C-60C0F42DAA92}" type="presParOf" srcId="{8D88D3C6-BCBE-43A9-BD8A-B1365E97807B}" destId="{281F867C-60AD-4A89-ADF7-2AC577827208}" srcOrd="7" destOrd="0" presId="urn:microsoft.com/office/officeart/2008/layout/RadialCluster"/>
    <dgm:cxn modelId="{87358127-5797-4444-8466-27EBD8068469}" type="presParOf" srcId="{8D88D3C6-BCBE-43A9-BD8A-B1365E97807B}" destId="{99F2B1A0-0C67-4F5B-A502-FF211225937C}" srcOrd="8" destOrd="0" presId="urn:microsoft.com/office/officeart/2008/layout/RadialCluster"/>
    <dgm:cxn modelId="{8ACB05D6-69EA-4278-9A5B-0850471F66EF}" type="presParOf" srcId="{8D88D3C6-BCBE-43A9-BD8A-B1365E97807B}" destId="{D5E1F49C-633D-46FB-BF5A-075CC75164C3}" srcOrd="9" destOrd="0" presId="urn:microsoft.com/office/officeart/2008/layout/RadialCluster"/>
    <dgm:cxn modelId="{804D9758-43E4-43E9-9154-56912D8EC2A7}" type="presParOf" srcId="{8D88D3C6-BCBE-43A9-BD8A-B1365E97807B}" destId="{34F98593-F1F1-4F2E-931C-28409B1C80C3}" srcOrd="10" destOrd="0" presId="urn:microsoft.com/office/officeart/2008/layout/RadialCluster"/>
    <dgm:cxn modelId="{A146B935-7DC8-4236-B157-AD93A10D3123}" type="presParOf" srcId="{8D88D3C6-BCBE-43A9-BD8A-B1365E97807B}" destId="{DDF333F5-4084-4511-AEE5-FA79D372F2AA}" srcOrd="11" destOrd="0" presId="urn:microsoft.com/office/officeart/2008/layout/RadialCluster"/>
    <dgm:cxn modelId="{D9AA56C2-714A-4064-BCF4-B775626CC211}" type="presParOf" srcId="{8D88D3C6-BCBE-43A9-BD8A-B1365E97807B}" destId="{CB947E05-C211-4593-97C0-F3B77AEF792A}" srcOrd="12" destOrd="0" presId="urn:microsoft.com/office/officeart/2008/layout/RadialCluster"/>
    <dgm:cxn modelId="{BC5C3BBF-CD83-4443-9CC1-582A96A7B94C}" type="presParOf" srcId="{8D88D3C6-BCBE-43A9-BD8A-B1365E97807B}" destId="{DD122B41-51EF-4750-B945-0EE1CDE2DB17}" srcOrd="13" destOrd="0" presId="urn:microsoft.com/office/officeart/2008/layout/RadialCluster"/>
    <dgm:cxn modelId="{42451081-715D-48CF-A176-03CD4F4CF51C}" type="presParOf" srcId="{8D88D3C6-BCBE-43A9-BD8A-B1365E97807B}" destId="{9F3FFB29-9CEE-4554-992C-55050E79789A}" srcOrd="14"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12940-B1EF-42C1-88B9-B204DB793A4F}">
      <dsp:nvSpPr>
        <dsp:cNvPr id="0" name=""/>
        <dsp:cNvSpPr/>
      </dsp:nvSpPr>
      <dsp:spPr>
        <a:xfrm>
          <a:off x="2438399" y="1504838"/>
          <a:ext cx="1219200" cy="12192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tr-TR" sz="2300" kern="1200" dirty="0"/>
            <a:t>DERİN SİNİR AĞLARI</a:t>
          </a:r>
          <a:endParaRPr lang="en-US" sz="2300" kern="1200" dirty="0"/>
        </a:p>
      </dsp:txBody>
      <dsp:txXfrm>
        <a:off x="2497915" y="1564354"/>
        <a:ext cx="1100168" cy="1100168"/>
      </dsp:txXfrm>
    </dsp:sp>
    <dsp:sp modelId="{BC1E0BF4-A7EA-4698-83BB-01275282A9AF}">
      <dsp:nvSpPr>
        <dsp:cNvPr id="0" name=""/>
        <dsp:cNvSpPr/>
      </dsp:nvSpPr>
      <dsp:spPr>
        <a:xfrm rot="16200000">
          <a:off x="2724570" y="1181408"/>
          <a:ext cx="646858" cy="0"/>
        </a:xfrm>
        <a:custGeom>
          <a:avLst/>
          <a:gdLst/>
          <a:ahLst/>
          <a:cxnLst/>
          <a:rect l="0" t="0" r="0" b="0"/>
          <a:pathLst>
            <a:path>
              <a:moveTo>
                <a:pt x="0" y="0"/>
              </a:moveTo>
              <a:lnTo>
                <a:pt x="646858"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E3BE7E-9C03-443E-BDB4-E220B161773E}">
      <dsp:nvSpPr>
        <dsp:cNvPr id="0" name=""/>
        <dsp:cNvSpPr/>
      </dsp:nvSpPr>
      <dsp:spPr>
        <a:xfrm>
          <a:off x="2639567" y="41115"/>
          <a:ext cx="816864" cy="81686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tr-TR" sz="1200" kern="1200" dirty="0"/>
            <a:t>GÖRÜNTÜ İŞLEME</a:t>
          </a:r>
          <a:endParaRPr lang="en-US" sz="1200" kern="1200" dirty="0"/>
        </a:p>
      </dsp:txBody>
      <dsp:txXfrm>
        <a:off x="2679443" y="80991"/>
        <a:ext cx="737112" cy="737112"/>
      </dsp:txXfrm>
    </dsp:sp>
    <dsp:sp modelId="{E0C954A7-0098-44B1-B737-EB0389D05236}">
      <dsp:nvSpPr>
        <dsp:cNvPr id="0" name=""/>
        <dsp:cNvSpPr/>
      </dsp:nvSpPr>
      <dsp:spPr>
        <a:xfrm rot="19277414">
          <a:off x="3620081" y="1519076"/>
          <a:ext cx="341582" cy="0"/>
        </a:xfrm>
        <a:custGeom>
          <a:avLst/>
          <a:gdLst/>
          <a:ahLst/>
          <a:cxnLst/>
          <a:rect l="0" t="0" r="0" b="0"/>
          <a:pathLst>
            <a:path>
              <a:moveTo>
                <a:pt x="0" y="0"/>
              </a:moveTo>
              <a:lnTo>
                <a:pt x="341582"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EB1BDF-8D28-4AD5-BD8D-075A027D493D}">
      <dsp:nvSpPr>
        <dsp:cNvPr id="0" name=""/>
        <dsp:cNvSpPr/>
      </dsp:nvSpPr>
      <dsp:spPr>
        <a:xfrm>
          <a:off x="3924145" y="676505"/>
          <a:ext cx="816864" cy="81686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tr-TR" sz="1500" b="1" kern="1200" dirty="0">
              <a:solidFill>
                <a:schemeClr val="bg1"/>
              </a:solidFill>
            </a:rPr>
            <a:t>DOĞAL DİL İŞLEME</a:t>
          </a:r>
          <a:endParaRPr lang="en-US" sz="1500" b="1" kern="1200" dirty="0">
            <a:solidFill>
              <a:schemeClr val="bg1"/>
            </a:solidFill>
          </a:endParaRPr>
        </a:p>
      </dsp:txBody>
      <dsp:txXfrm>
        <a:off x="3964021" y="716381"/>
        <a:ext cx="737112" cy="737112"/>
      </dsp:txXfrm>
    </dsp:sp>
    <dsp:sp modelId="{0AF5E08C-7F7C-4320-B0BF-EB876CC42F08}">
      <dsp:nvSpPr>
        <dsp:cNvPr id="0" name=""/>
        <dsp:cNvSpPr/>
      </dsp:nvSpPr>
      <dsp:spPr>
        <a:xfrm rot="522334">
          <a:off x="3651935" y="2282204"/>
          <a:ext cx="983421" cy="0"/>
        </a:xfrm>
        <a:custGeom>
          <a:avLst/>
          <a:gdLst/>
          <a:ahLst/>
          <a:cxnLst/>
          <a:rect l="0" t="0" r="0" b="0"/>
          <a:pathLst>
            <a:path>
              <a:moveTo>
                <a:pt x="0" y="0"/>
              </a:moveTo>
              <a:lnTo>
                <a:pt x="983421"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086580-F6C4-4457-82E4-F1CDF619FB02}">
      <dsp:nvSpPr>
        <dsp:cNvPr id="0" name=""/>
        <dsp:cNvSpPr/>
      </dsp:nvSpPr>
      <dsp:spPr>
        <a:xfrm>
          <a:off x="4629691" y="2010735"/>
          <a:ext cx="816864" cy="81686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tr-TR" sz="3600" kern="1200" dirty="0"/>
            <a:t>…</a:t>
          </a:r>
          <a:endParaRPr lang="en-US" sz="3600" kern="1200" dirty="0"/>
        </a:p>
      </dsp:txBody>
      <dsp:txXfrm>
        <a:off x="4669567" y="2050611"/>
        <a:ext cx="737112" cy="737112"/>
      </dsp:txXfrm>
    </dsp:sp>
    <dsp:sp modelId="{281F867C-60AD-4A89-ADF7-2AC577827208}">
      <dsp:nvSpPr>
        <dsp:cNvPr id="0" name=""/>
        <dsp:cNvSpPr/>
      </dsp:nvSpPr>
      <dsp:spPr>
        <a:xfrm rot="3857143">
          <a:off x="3190143" y="2965029"/>
          <a:ext cx="534960" cy="0"/>
        </a:xfrm>
        <a:custGeom>
          <a:avLst/>
          <a:gdLst/>
          <a:ahLst/>
          <a:cxnLst/>
          <a:rect l="0" t="0" r="0" b="0"/>
          <a:pathLst>
            <a:path>
              <a:moveTo>
                <a:pt x="0" y="0"/>
              </a:moveTo>
              <a:lnTo>
                <a:pt x="534960"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F2B1A0-0C67-4F5B-A502-FF211225937C}">
      <dsp:nvSpPr>
        <dsp:cNvPr id="0" name=""/>
        <dsp:cNvSpPr/>
      </dsp:nvSpPr>
      <dsp:spPr>
        <a:xfrm>
          <a:off x="3361936" y="3206020"/>
          <a:ext cx="816864" cy="81686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tr-TR" sz="1500" kern="1200" dirty="0"/>
            <a:t>SES TANIMA</a:t>
          </a:r>
          <a:endParaRPr lang="en-US" sz="1500" kern="1200" dirty="0"/>
        </a:p>
      </dsp:txBody>
      <dsp:txXfrm>
        <a:off x="3401812" y="3245896"/>
        <a:ext cx="737112" cy="737112"/>
      </dsp:txXfrm>
    </dsp:sp>
    <dsp:sp modelId="{D5E1F49C-633D-46FB-BF5A-075CC75164C3}">
      <dsp:nvSpPr>
        <dsp:cNvPr id="0" name=""/>
        <dsp:cNvSpPr/>
      </dsp:nvSpPr>
      <dsp:spPr>
        <a:xfrm rot="6942857">
          <a:off x="2370896" y="2965029"/>
          <a:ext cx="534960" cy="0"/>
        </a:xfrm>
        <a:custGeom>
          <a:avLst/>
          <a:gdLst/>
          <a:ahLst/>
          <a:cxnLst/>
          <a:rect l="0" t="0" r="0" b="0"/>
          <a:pathLst>
            <a:path>
              <a:moveTo>
                <a:pt x="0" y="0"/>
              </a:moveTo>
              <a:lnTo>
                <a:pt x="534960"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F98593-F1F1-4F2E-931C-28409B1C80C3}">
      <dsp:nvSpPr>
        <dsp:cNvPr id="0" name=""/>
        <dsp:cNvSpPr/>
      </dsp:nvSpPr>
      <dsp:spPr>
        <a:xfrm>
          <a:off x="1917199" y="3206020"/>
          <a:ext cx="816864" cy="81686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tr-TR" sz="1500" kern="1200" dirty="0"/>
            <a:t>SİNYAL TANIMA</a:t>
          </a:r>
          <a:endParaRPr lang="en-US" sz="1500" kern="1200" dirty="0"/>
        </a:p>
      </dsp:txBody>
      <dsp:txXfrm>
        <a:off x="1957075" y="3245896"/>
        <a:ext cx="737112" cy="737112"/>
      </dsp:txXfrm>
    </dsp:sp>
    <dsp:sp modelId="{DDF333F5-4084-4511-AEE5-FA79D372F2AA}">
      <dsp:nvSpPr>
        <dsp:cNvPr id="0" name=""/>
        <dsp:cNvSpPr/>
      </dsp:nvSpPr>
      <dsp:spPr>
        <a:xfrm rot="10028571">
          <a:off x="1825502" y="2322632"/>
          <a:ext cx="620678" cy="0"/>
        </a:xfrm>
        <a:custGeom>
          <a:avLst/>
          <a:gdLst/>
          <a:ahLst/>
          <a:cxnLst/>
          <a:rect l="0" t="0" r="0" b="0"/>
          <a:pathLst>
            <a:path>
              <a:moveTo>
                <a:pt x="0" y="0"/>
              </a:moveTo>
              <a:lnTo>
                <a:pt x="620678"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947E05-C211-4593-97C0-F3B77AEF792A}">
      <dsp:nvSpPr>
        <dsp:cNvPr id="0" name=""/>
        <dsp:cNvSpPr/>
      </dsp:nvSpPr>
      <dsp:spPr>
        <a:xfrm>
          <a:off x="1016419" y="2076479"/>
          <a:ext cx="816864" cy="81686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tr-TR" sz="1400" kern="1200" dirty="0"/>
            <a:t>ÖRÜNTÜ TANIMA</a:t>
          </a:r>
          <a:endParaRPr lang="en-US" sz="1400" kern="1200" dirty="0"/>
        </a:p>
      </dsp:txBody>
      <dsp:txXfrm>
        <a:off x="1056295" y="2116355"/>
        <a:ext cx="737112" cy="737112"/>
      </dsp:txXfrm>
    </dsp:sp>
    <dsp:sp modelId="{DD122B41-51EF-4750-B945-0EE1CDE2DB17}">
      <dsp:nvSpPr>
        <dsp:cNvPr id="0" name=""/>
        <dsp:cNvSpPr/>
      </dsp:nvSpPr>
      <dsp:spPr>
        <a:xfrm rot="13114286">
          <a:off x="2115194" y="1515203"/>
          <a:ext cx="362778" cy="0"/>
        </a:xfrm>
        <a:custGeom>
          <a:avLst/>
          <a:gdLst/>
          <a:ahLst/>
          <a:cxnLst/>
          <a:rect l="0" t="0" r="0" b="0"/>
          <a:pathLst>
            <a:path>
              <a:moveTo>
                <a:pt x="0" y="0"/>
              </a:moveTo>
              <a:lnTo>
                <a:pt x="362778" y="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3FFB29-9CEE-4554-992C-55050E79789A}">
      <dsp:nvSpPr>
        <dsp:cNvPr id="0" name=""/>
        <dsp:cNvSpPr/>
      </dsp:nvSpPr>
      <dsp:spPr>
        <a:xfrm>
          <a:off x="1337904" y="667963"/>
          <a:ext cx="816864" cy="81686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tr-TR" sz="1700" kern="1200" dirty="0"/>
            <a:t>VİDEO İŞLEME</a:t>
          </a:r>
          <a:endParaRPr lang="en-US" sz="1700" kern="1200" dirty="0"/>
        </a:p>
      </dsp:txBody>
      <dsp:txXfrm>
        <a:off x="1377780" y="707839"/>
        <a:ext cx="737112" cy="737112"/>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BB6573-F300-460B-89DF-6A086FA02650}" type="datetimeFigureOut">
              <a:rPr lang="tr-TR" smtClean="0"/>
              <a:t>8.03.2020</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C6BF3-C6D3-46E7-9E8A-7FF7A78AE8B4}" type="slidenum">
              <a:rPr lang="tr-TR" smtClean="0"/>
              <a:t>‹#›</a:t>
            </a:fld>
            <a:endParaRPr lang="tr-TR"/>
          </a:p>
        </p:txBody>
      </p:sp>
    </p:spTree>
    <p:extLst>
      <p:ext uri="{BB962C8B-B14F-4D97-AF65-F5344CB8AC3E}">
        <p14:creationId xmlns:p14="http://schemas.microsoft.com/office/powerpoint/2010/main" val="3921762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7A3653-CEFD-4F9C-BE01-9FF139D95DB2}"/>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ABA534B-B2B4-42FE-8F16-CCE3A5C1D8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7A84AD1-990E-4CF6-9ACD-5BB1AD10011A}"/>
              </a:ext>
            </a:extLst>
          </p:cNvPr>
          <p:cNvSpPr>
            <a:spLocks noGrp="1"/>
          </p:cNvSpPr>
          <p:nvPr>
            <p:ph type="dt" sz="half" idx="10"/>
          </p:nvPr>
        </p:nvSpPr>
        <p:spPr/>
        <p:txBody>
          <a:bodyPr/>
          <a:lstStyle/>
          <a:p>
            <a:r>
              <a:rPr lang="tr-TR"/>
              <a:t>SAKARYA ÜNİVERSİTESİ</a:t>
            </a:r>
          </a:p>
        </p:txBody>
      </p:sp>
      <p:sp>
        <p:nvSpPr>
          <p:cNvPr id="5" name="Alt Bilgi Yer Tutucusu 4">
            <a:extLst>
              <a:ext uri="{FF2B5EF4-FFF2-40B4-BE49-F238E27FC236}">
                <a16:creationId xmlns:a16="http://schemas.microsoft.com/office/drawing/2014/main" id="{FCC7B8AD-E404-4388-B4B2-0D818A6E66B8}"/>
              </a:ext>
            </a:extLst>
          </p:cNvPr>
          <p:cNvSpPr>
            <a:spLocks noGrp="1"/>
          </p:cNvSpPr>
          <p:nvPr>
            <p:ph type="ftr" sz="quarter" idx="11"/>
          </p:nvPr>
        </p:nvSpPr>
        <p:spPr/>
        <p:txBody>
          <a:bodyPr/>
          <a:lstStyle/>
          <a:p>
            <a:r>
              <a:rPr lang="tr-TR"/>
              <a:t>BSM 310 - YAPAY ZEKA</a:t>
            </a:r>
          </a:p>
        </p:txBody>
      </p:sp>
      <p:sp>
        <p:nvSpPr>
          <p:cNvPr id="6" name="Slayt Numarası Yer Tutucusu 5">
            <a:extLst>
              <a:ext uri="{FF2B5EF4-FFF2-40B4-BE49-F238E27FC236}">
                <a16:creationId xmlns:a16="http://schemas.microsoft.com/office/drawing/2014/main" id="{9EEB2171-78D4-4505-A144-B6543B8007E7}"/>
              </a:ext>
            </a:extLst>
          </p:cNvPr>
          <p:cNvSpPr>
            <a:spLocks noGrp="1"/>
          </p:cNvSpPr>
          <p:nvPr>
            <p:ph type="sldNum" sz="quarter" idx="12"/>
          </p:nvPr>
        </p:nvSpPr>
        <p:spPr/>
        <p:txBody>
          <a:bodyPr/>
          <a:lstStyle/>
          <a:p>
            <a:fld id="{C1F5A76D-A341-4DC9-A16D-ADA4CAA179CD}" type="slidenum">
              <a:rPr lang="tr-TR" smtClean="0"/>
              <a:t>‹#›</a:t>
            </a:fld>
            <a:endParaRPr lang="tr-TR"/>
          </a:p>
        </p:txBody>
      </p:sp>
    </p:spTree>
    <p:extLst>
      <p:ext uri="{BB962C8B-B14F-4D97-AF65-F5344CB8AC3E}">
        <p14:creationId xmlns:p14="http://schemas.microsoft.com/office/powerpoint/2010/main" val="2058498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0C84586-6ADF-41D5-AE75-6A35271ADDFD}"/>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18F08AE0-B8CE-41B3-9D09-5C5B5521BE85}"/>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5C75D72-3749-468E-B397-DE4A10CDCE0E}"/>
              </a:ext>
            </a:extLst>
          </p:cNvPr>
          <p:cNvSpPr>
            <a:spLocks noGrp="1"/>
          </p:cNvSpPr>
          <p:nvPr>
            <p:ph type="dt" sz="half" idx="10"/>
          </p:nvPr>
        </p:nvSpPr>
        <p:spPr/>
        <p:txBody>
          <a:bodyPr/>
          <a:lstStyle/>
          <a:p>
            <a:r>
              <a:rPr lang="tr-TR"/>
              <a:t>SAKARYA ÜNİVERSİTESİ</a:t>
            </a:r>
          </a:p>
        </p:txBody>
      </p:sp>
      <p:sp>
        <p:nvSpPr>
          <p:cNvPr id="5" name="Alt Bilgi Yer Tutucusu 4">
            <a:extLst>
              <a:ext uri="{FF2B5EF4-FFF2-40B4-BE49-F238E27FC236}">
                <a16:creationId xmlns:a16="http://schemas.microsoft.com/office/drawing/2014/main" id="{03B93A21-FE71-4706-8771-3339A389C716}"/>
              </a:ext>
            </a:extLst>
          </p:cNvPr>
          <p:cNvSpPr>
            <a:spLocks noGrp="1"/>
          </p:cNvSpPr>
          <p:nvPr>
            <p:ph type="ftr" sz="quarter" idx="11"/>
          </p:nvPr>
        </p:nvSpPr>
        <p:spPr/>
        <p:txBody>
          <a:bodyPr/>
          <a:lstStyle/>
          <a:p>
            <a:r>
              <a:rPr lang="tr-TR"/>
              <a:t>BSM 310 - YAPAY ZEKA</a:t>
            </a:r>
          </a:p>
        </p:txBody>
      </p:sp>
      <p:sp>
        <p:nvSpPr>
          <p:cNvPr id="6" name="Slayt Numarası Yer Tutucusu 5">
            <a:extLst>
              <a:ext uri="{FF2B5EF4-FFF2-40B4-BE49-F238E27FC236}">
                <a16:creationId xmlns:a16="http://schemas.microsoft.com/office/drawing/2014/main" id="{48898D3A-A4C7-44C3-88A3-8CDC8CD7C609}"/>
              </a:ext>
            </a:extLst>
          </p:cNvPr>
          <p:cNvSpPr>
            <a:spLocks noGrp="1"/>
          </p:cNvSpPr>
          <p:nvPr>
            <p:ph type="sldNum" sz="quarter" idx="12"/>
          </p:nvPr>
        </p:nvSpPr>
        <p:spPr/>
        <p:txBody>
          <a:bodyPr/>
          <a:lstStyle/>
          <a:p>
            <a:fld id="{C1F5A76D-A341-4DC9-A16D-ADA4CAA179CD}" type="slidenum">
              <a:rPr lang="tr-TR" smtClean="0"/>
              <a:t>‹#›</a:t>
            </a:fld>
            <a:endParaRPr lang="tr-TR"/>
          </a:p>
        </p:txBody>
      </p:sp>
    </p:spTree>
    <p:extLst>
      <p:ext uri="{BB962C8B-B14F-4D97-AF65-F5344CB8AC3E}">
        <p14:creationId xmlns:p14="http://schemas.microsoft.com/office/powerpoint/2010/main" val="325430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E35EDC4-6472-4841-90C3-B0032CBE7E32}"/>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8DAB272-0B84-44B2-B59B-5B2B93F4BC3D}"/>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305C265-CF08-4334-9A44-2502F42592F5}"/>
              </a:ext>
            </a:extLst>
          </p:cNvPr>
          <p:cNvSpPr>
            <a:spLocks noGrp="1"/>
          </p:cNvSpPr>
          <p:nvPr>
            <p:ph type="dt" sz="half" idx="10"/>
          </p:nvPr>
        </p:nvSpPr>
        <p:spPr/>
        <p:txBody>
          <a:bodyPr/>
          <a:lstStyle/>
          <a:p>
            <a:r>
              <a:rPr lang="tr-TR"/>
              <a:t>SAKARYA ÜNİVERSİTESİ</a:t>
            </a:r>
          </a:p>
        </p:txBody>
      </p:sp>
      <p:sp>
        <p:nvSpPr>
          <p:cNvPr id="5" name="Alt Bilgi Yer Tutucusu 4">
            <a:extLst>
              <a:ext uri="{FF2B5EF4-FFF2-40B4-BE49-F238E27FC236}">
                <a16:creationId xmlns:a16="http://schemas.microsoft.com/office/drawing/2014/main" id="{59DCAC99-7EA1-4A58-B327-B073480418AD}"/>
              </a:ext>
            </a:extLst>
          </p:cNvPr>
          <p:cNvSpPr>
            <a:spLocks noGrp="1"/>
          </p:cNvSpPr>
          <p:nvPr>
            <p:ph type="ftr" sz="quarter" idx="11"/>
          </p:nvPr>
        </p:nvSpPr>
        <p:spPr/>
        <p:txBody>
          <a:bodyPr/>
          <a:lstStyle/>
          <a:p>
            <a:r>
              <a:rPr lang="tr-TR"/>
              <a:t>BSM 310 - YAPAY ZEKA</a:t>
            </a:r>
          </a:p>
        </p:txBody>
      </p:sp>
      <p:sp>
        <p:nvSpPr>
          <p:cNvPr id="6" name="Slayt Numarası Yer Tutucusu 5">
            <a:extLst>
              <a:ext uri="{FF2B5EF4-FFF2-40B4-BE49-F238E27FC236}">
                <a16:creationId xmlns:a16="http://schemas.microsoft.com/office/drawing/2014/main" id="{437BFAB1-9622-4BC9-B303-B8B6D94500A5}"/>
              </a:ext>
            </a:extLst>
          </p:cNvPr>
          <p:cNvSpPr>
            <a:spLocks noGrp="1"/>
          </p:cNvSpPr>
          <p:nvPr>
            <p:ph type="sldNum" sz="quarter" idx="12"/>
          </p:nvPr>
        </p:nvSpPr>
        <p:spPr/>
        <p:txBody>
          <a:bodyPr/>
          <a:lstStyle/>
          <a:p>
            <a:fld id="{C1F5A76D-A341-4DC9-A16D-ADA4CAA179CD}" type="slidenum">
              <a:rPr lang="tr-TR" smtClean="0"/>
              <a:t>‹#›</a:t>
            </a:fld>
            <a:endParaRPr lang="tr-TR"/>
          </a:p>
        </p:txBody>
      </p:sp>
    </p:spTree>
    <p:extLst>
      <p:ext uri="{BB962C8B-B14F-4D97-AF65-F5344CB8AC3E}">
        <p14:creationId xmlns:p14="http://schemas.microsoft.com/office/powerpoint/2010/main" val="494452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CD4E16-8F17-4CAC-9263-087A5918B25C}"/>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5B360A40-9B58-4584-BA17-A43C347BB879}"/>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5B44133-0855-438D-9198-948503D62600}"/>
              </a:ext>
            </a:extLst>
          </p:cNvPr>
          <p:cNvSpPr>
            <a:spLocks noGrp="1"/>
          </p:cNvSpPr>
          <p:nvPr>
            <p:ph type="dt" sz="half" idx="10"/>
          </p:nvPr>
        </p:nvSpPr>
        <p:spPr/>
        <p:txBody>
          <a:bodyPr/>
          <a:lstStyle/>
          <a:p>
            <a:r>
              <a:rPr lang="tr-TR"/>
              <a:t>SAKARYA ÜNİVERSİTESİ</a:t>
            </a:r>
          </a:p>
        </p:txBody>
      </p:sp>
      <p:sp>
        <p:nvSpPr>
          <p:cNvPr id="5" name="Alt Bilgi Yer Tutucusu 4">
            <a:extLst>
              <a:ext uri="{FF2B5EF4-FFF2-40B4-BE49-F238E27FC236}">
                <a16:creationId xmlns:a16="http://schemas.microsoft.com/office/drawing/2014/main" id="{CD0B19D9-9E97-4DE7-B39D-E105471D58ED}"/>
              </a:ext>
            </a:extLst>
          </p:cNvPr>
          <p:cNvSpPr>
            <a:spLocks noGrp="1"/>
          </p:cNvSpPr>
          <p:nvPr>
            <p:ph type="ftr" sz="quarter" idx="11"/>
          </p:nvPr>
        </p:nvSpPr>
        <p:spPr/>
        <p:txBody>
          <a:bodyPr/>
          <a:lstStyle/>
          <a:p>
            <a:r>
              <a:rPr lang="tr-TR"/>
              <a:t>BSM 310 - YAPAY ZEKA</a:t>
            </a:r>
          </a:p>
        </p:txBody>
      </p:sp>
      <p:sp>
        <p:nvSpPr>
          <p:cNvPr id="6" name="Slayt Numarası Yer Tutucusu 5">
            <a:extLst>
              <a:ext uri="{FF2B5EF4-FFF2-40B4-BE49-F238E27FC236}">
                <a16:creationId xmlns:a16="http://schemas.microsoft.com/office/drawing/2014/main" id="{BF75CA9A-5A26-4228-A351-D9CF0875C4B8}"/>
              </a:ext>
            </a:extLst>
          </p:cNvPr>
          <p:cNvSpPr>
            <a:spLocks noGrp="1"/>
          </p:cNvSpPr>
          <p:nvPr>
            <p:ph type="sldNum" sz="quarter" idx="12"/>
          </p:nvPr>
        </p:nvSpPr>
        <p:spPr/>
        <p:txBody>
          <a:bodyPr/>
          <a:lstStyle/>
          <a:p>
            <a:fld id="{C1F5A76D-A341-4DC9-A16D-ADA4CAA179CD}" type="slidenum">
              <a:rPr lang="tr-TR" smtClean="0"/>
              <a:t>‹#›</a:t>
            </a:fld>
            <a:endParaRPr lang="tr-TR"/>
          </a:p>
        </p:txBody>
      </p:sp>
    </p:spTree>
    <p:extLst>
      <p:ext uri="{BB962C8B-B14F-4D97-AF65-F5344CB8AC3E}">
        <p14:creationId xmlns:p14="http://schemas.microsoft.com/office/powerpoint/2010/main" val="3239903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7B5829-A2C0-402D-9736-D1365323EF1B}"/>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D8F5091-2A8C-415F-BF39-44045261C7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3E7C6B0E-B2EA-4844-9630-1FF7FF30059E}"/>
              </a:ext>
            </a:extLst>
          </p:cNvPr>
          <p:cNvSpPr>
            <a:spLocks noGrp="1"/>
          </p:cNvSpPr>
          <p:nvPr>
            <p:ph type="dt" sz="half" idx="10"/>
          </p:nvPr>
        </p:nvSpPr>
        <p:spPr/>
        <p:txBody>
          <a:bodyPr/>
          <a:lstStyle/>
          <a:p>
            <a:r>
              <a:rPr lang="tr-TR"/>
              <a:t>SAKARYA ÜNİVERSİTESİ</a:t>
            </a:r>
          </a:p>
        </p:txBody>
      </p:sp>
      <p:sp>
        <p:nvSpPr>
          <p:cNvPr id="5" name="Alt Bilgi Yer Tutucusu 4">
            <a:extLst>
              <a:ext uri="{FF2B5EF4-FFF2-40B4-BE49-F238E27FC236}">
                <a16:creationId xmlns:a16="http://schemas.microsoft.com/office/drawing/2014/main" id="{41FD8012-2A4A-4AC4-AA8C-0D6821F376D7}"/>
              </a:ext>
            </a:extLst>
          </p:cNvPr>
          <p:cNvSpPr>
            <a:spLocks noGrp="1"/>
          </p:cNvSpPr>
          <p:nvPr>
            <p:ph type="ftr" sz="quarter" idx="11"/>
          </p:nvPr>
        </p:nvSpPr>
        <p:spPr/>
        <p:txBody>
          <a:bodyPr/>
          <a:lstStyle/>
          <a:p>
            <a:r>
              <a:rPr lang="tr-TR"/>
              <a:t>BSM 310 - YAPAY ZEKA</a:t>
            </a:r>
          </a:p>
        </p:txBody>
      </p:sp>
      <p:sp>
        <p:nvSpPr>
          <p:cNvPr id="6" name="Slayt Numarası Yer Tutucusu 5">
            <a:extLst>
              <a:ext uri="{FF2B5EF4-FFF2-40B4-BE49-F238E27FC236}">
                <a16:creationId xmlns:a16="http://schemas.microsoft.com/office/drawing/2014/main" id="{C4DCD4C4-0057-4E8F-916A-FE1C41847C45}"/>
              </a:ext>
            </a:extLst>
          </p:cNvPr>
          <p:cNvSpPr>
            <a:spLocks noGrp="1"/>
          </p:cNvSpPr>
          <p:nvPr>
            <p:ph type="sldNum" sz="quarter" idx="12"/>
          </p:nvPr>
        </p:nvSpPr>
        <p:spPr/>
        <p:txBody>
          <a:bodyPr/>
          <a:lstStyle/>
          <a:p>
            <a:fld id="{C1F5A76D-A341-4DC9-A16D-ADA4CAA179CD}" type="slidenum">
              <a:rPr lang="tr-TR" smtClean="0"/>
              <a:t>‹#›</a:t>
            </a:fld>
            <a:endParaRPr lang="tr-TR"/>
          </a:p>
        </p:txBody>
      </p:sp>
    </p:spTree>
    <p:extLst>
      <p:ext uri="{BB962C8B-B14F-4D97-AF65-F5344CB8AC3E}">
        <p14:creationId xmlns:p14="http://schemas.microsoft.com/office/powerpoint/2010/main" val="4071912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9B4D71D-8C17-4D1F-B96F-23C0F75401AC}"/>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62D435EF-B9C2-4122-B949-4C3C609C0E78}"/>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C2FEA47D-B2B7-4A16-8146-FF5CE092F08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51FF8826-B8AF-44C7-AB43-62B5D26AA45F}"/>
              </a:ext>
            </a:extLst>
          </p:cNvPr>
          <p:cNvSpPr>
            <a:spLocks noGrp="1"/>
          </p:cNvSpPr>
          <p:nvPr>
            <p:ph type="dt" sz="half" idx="10"/>
          </p:nvPr>
        </p:nvSpPr>
        <p:spPr/>
        <p:txBody>
          <a:bodyPr/>
          <a:lstStyle/>
          <a:p>
            <a:r>
              <a:rPr lang="tr-TR"/>
              <a:t>SAKARYA ÜNİVERSİTESİ</a:t>
            </a:r>
          </a:p>
        </p:txBody>
      </p:sp>
      <p:sp>
        <p:nvSpPr>
          <p:cNvPr id="6" name="Alt Bilgi Yer Tutucusu 5">
            <a:extLst>
              <a:ext uri="{FF2B5EF4-FFF2-40B4-BE49-F238E27FC236}">
                <a16:creationId xmlns:a16="http://schemas.microsoft.com/office/drawing/2014/main" id="{DBA4FFB7-E55B-4CFA-95D4-58F7506333C4}"/>
              </a:ext>
            </a:extLst>
          </p:cNvPr>
          <p:cNvSpPr>
            <a:spLocks noGrp="1"/>
          </p:cNvSpPr>
          <p:nvPr>
            <p:ph type="ftr" sz="quarter" idx="11"/>
          </p:nvPr>
        </p:nvSpPr>
        <p:spPr/>
        <p:txBody>
          <a:bodyPr/>
          <a:lstStyle/>
          <a:p>
            <a:r>
              <a:rPr lang="tr-TR"/>
              <a:t>BSM 310 - YAPAY ZEKA</a:t>
            </a:r>
          </a:p>
        </p:txBody>
      </p:sp>
      <p:sp>
        <p:nvSpPr>
          <p:cNvPr id="7" name="Slayt Numarası Yer Tutucusu 6">
            <a:extLst>
              <a:ext uri="{FF2B5EF4-FFF2-40B4-BE49-F238E27FC236}">
                <a16:creationId xmlns:a16="http://schemas.microsoft.com/office/drawing/2014/main" id="{2266749A-E411-4E33-992A-05BC70860F0C}"/>
              </a:ext>
            </a:extLst>
          </p:cNvPr>
          <p:cNvSpPr>
            <a:spLocks noGrp="1"/>
          </p:cNvSpPr>
          <p:nvPr>
            <p:ph type="sldNum" sz="quarter" idx="12"/>
          </p:nvPr>
        </p:nvSpPr>
        <p:spPr/>
        <p:txBody>
          <a:bodyPr/>
          <a:lstStyle/>
          <a:p>
            <a:fld id="{C1F5A76D-A341-4DC9-A16D-ADA4CAA179CD}" type="slidenum">
              <a:rPr lang="tr-TR" smtClean="0"/>
              <a:t>‹#›</a:t>
            </a:fld>
            <a:endParaRPr lang="tr-TR"/>
          </a:p>
        </p:txBody>
      </p:sp>
    </p:spTree>
    <p:extLst>
      <p:ext uri="{BB962C8B-B14F-4D97-AF65-F5344CB8AC3E}">
        <p14:creationId xmlns:p14="http://schemas.microsoft.com/office/powerpoint/2010/main" val="137980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769C49-5B50-418E-A36D-AFE0D63D5EBF}"/>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C2265C97-E34E-4AA6-953F-73302275A7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92A21CE3-3713-4269-81CD-47048DED11DD}"/>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45C8F5CB-FFA3-4EFD-B77E-72C667FC0F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5B2B74FE-88AC-4C97-9500-6BD6A196CBB6}"/>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FD69140F-252B-4844-A440-F89C940EF125}"/>
              </a:ext>
            </a:extLst>
          </p:cNvPr>
          <p:cNvSpPr>
            <a:spLocks noGrp="1"/>
          </p:cNvSpPr>
          <p:nvPr>
            <p:ph type="dt" sz="half" idx="10"/>
          </p:nvPr>
        </p:nvSpPr>
        <p:spPr/>
        <p:txBody>
          <a:bodyPr/>
          <a:lstStyle/>
          <a:p>
            <a:r>
              <a:rPr lang="tr-TR"/>
              <a:t>SAKARYA ÜNİVERSİTESİ</a:t>
            </a:r>
          </a:p>
        </p:txBody>
      </p:sp>
      <p:sp>
        <p:nvSpPr>
          <p:cNvPr id="8" name="Alt Bilgi Yer Tutucusu 7">
            <a:extLst>
              <a:ext uri="{FF2B5EF4-FFF2-40B4-BE49-F238E27FC236}">
                <a16:creationId xmlns:a16="http://schemas.microsoft.com/office/drawing/2014/main" id="{9D159D52-0ACC-427C-81A6-0942F3087CD3}"/>
              </a:ext>
            </a:extLst>
          </p:cNvPr>
          <p:cNvSpPr>
            <a:spLocks noGrp="1"/>
          </p:cNvSpPr>
          <p:nvPr>
            <p:ph type="ftr" sz="quarter" idx="11"/>
          </p:nvPr>
        </p:nvSpPr>
        <p:spPr/>
        <p:txBody>
          <a:bodyPr/>
          <a:lstStyle/>
          <a:p>
            <a:r>
              <a:rPr lang="tr-TR"/>
              <a:t>BSM 310 - YAPAY ZEKA</a:t>
            </a:r>
          </a:p>
        </p:txBody>
      </p:sp>
      <p:sp>
        <p:nvSpPr>
          <p:cNvPr id="9" name="Slayt Numarası Yer Tutucusu 8">
            <a:extLst>
              <a:ext uri="{FF2B5EF4-FFF2-40B4-BE49-F238E27FC236}">
                <a16:creationId xmlns:a16="http://schemas.microsoft.com/office/drawing/2014/main" id="{CF84A151-FC81-4F0D-A089-327E234A2ADE}"/>
              </a:ext>
            </a:extLst>
          </p:cNvPr>
          <p:cNvSpPr>
            <a:spLocks noGrp="1"/>
          </p:cNvSpPr>
          <p:nvPr>
            <p:ph type="sldNum" sz="quarter" idx="12"/>
          </p:nvPr>
        </p:nvSpPr>
        <p:spPr/>
        <p:txBody>
          <a:bodyPr/>
          <a:lstStyle/>
          <a:p>
            <a:fld id="{C1F5A76D-A341-4DC9-A16D-ADA4CAA179CD}" type="slidenum">
              <a:rPr lang="tr-TR" smtClean="0"/>
              <a:t>‹#›</a:t>
            </a:fld>
            <a:endParaRPr lang="tr-TR"/>
          </a:p>
        </p:txBody>
      </p:sp>
    </p:spTree>
    <p:extLst>
      <p:ext uri="{BB962C8B-B14F-4D97-AF65-F5344CB8AC3E}">
        <p14:creationId xmlns:p14="http://schemas.microsoft.com/office/powerpoint/2010/main" val="2599290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43D049-3F98-45AF-A0D9-FCC0DB687E60}"/>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A90494DE-596B-4140-968C-D5A37DDC5080}"/>
              </a:ext>
            </a:extLst>
          </p:cNvPr>
          <p:cNvSpPr>
            <a:spLocks noGrp="1"/>
          </p:cNvSpPr>
          <p:nvPr>
            <p:ph type="dt" sz="half" idx="10"/>
          </p:nvPr>
        </p:nvSpPr>
        <p:spPr/>
        <p:txBody>
          <a:bodyPr/>
          <a:lstStyle/>
          <a:p>
            <a:r>
              <a:rPr lang="tr-TR"/>
              <a:t>SAKARYA ÜNİVERSİTESİ</a:t>
            </a:r>
          </a:p>
        </p:txBody>
      </p:sp>
      <p:sp>
        <p:nvSpPr>
          <p:cNvPr id="4" name="Alt Bilgi Yer Tutucusu 3">
            <a:extLst>
              <a:ext uri="{FF2B5EF4-FFF2-40B4-BE49-F238E27FC236}">
                <a16:creationId xmlns:a16="http://schemas.microsoft.com/office/drawing/2014/main" id="{31FE3561-E877-4571-A81E-22F5D963FDBD}"/>
              </a:ext>
            </a:extLst>
          </p:cNvPr>
          <p:cNvSpPr>
            <a:spLocks noGrp="1"/>
          </p:cNvSpPr>
          <p:nvPr>
            <p:ph type="ftr" sz="quarter" idx="11"/>
          </p:nvPr>
        </p:nvSpPr>
        <p:spPr/>
        <p:txBody>
          <a:bodyPr/>
          <a:lstStyle/>
          <a:p>
            <a:r>
              <a:rPr lang="tr-TR"/>
              <a:t>BSM 310 - YAPAY ZEKA</a:t>
            </a:r>
          </a:p>
        </p:txBody>
      </p:sp>
      <p:sp>
        <p:nvSpPr>
          <p:cNvPr id="5" name="Slayt Numarası Yer Tutucusu 4">
            <a:extLst>
              <a:ext uri="{FF2B5EF4-FFF2-40B4-BE49-F238E27FC236}">
                <a16:creationId xmlns:a16="http://schemas.microsoft.com/office/drawing/2014/main" id="{39416A14-3373-4F4C-AF04-607528F926FA}"/>
              </a:ext>
            </a:extLst>
          </p:cNvPr>
          <p:cNvSpPr>
            <a:spLocks noGrp="1"/>
          </p:cNvSpPr>
          <p:nvPr>
            <p:ph type="sldNum" sz="quarter" idx="12"/>
          </p:nvPr>
        </p:nvSpPr>
        <p:spPr/>
        <p:txBody>
          <a:bodyPr/>
          <a:lstStyle/>
          <a:p>
            <a:fld id="{C1F5A76D-A341-4DC9-A16D-ADA4CAA179CD}" type="slidenum">
              <a:rPr lang="tr-TR" smtClean="0"/>
              <a:t>‹#›</a:t>
            </a:fld>
            <a:endParaRPr lang="tr-TR"/>
          </a:p>
        </p:txBody>
      </p:sp>
    </p:spTree>
    <p:extLst>
      <p:ext uri="{BB962C8B-B14F-4D97-AF65-F5344CB8AC3E}">
        <p14:creationId xmlns:p14="http://schemas.microsoft.com/office/powerpoint/2010/main" val="1119586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DC54307D-B048-4036-84FD-CDD58E0BC339}"/>
              </a:ext>
            </a:extLst>
          </p:cNvPr>
          <p:cNvSpPr>
            <a:spLocks noGrp="1"/>
          </p:cNvSpPr>
          <p:nvPr>
            <p:ph type="dt" sz="half" idx="10"/>
          </p:nvPr>
        </p:nvSpPr>
        <p:spPr/>
        <p:txBody>
          <a:bodyPr/>
          <a:lstStyle/>
          <a:p>
            <a:r>
              <a:rPr lang="tr-TR"/>
              <a:t>SAKARYA ÜNİVERSİTESİ</a:t>
            </a:r>
          </a:p>
        </p:txBody>
      </p:sp>
      <p:sp>
        <p:nvSpPr>
          <p:cNvPr id="3" name="Alt Bilgi Yer Tutucusu 2">
            <a:extLst>
              <a:ext uri="{FF2B5EF4-FFF2-40B4-BE49-F238E27FC236}">
                <a16:creationId xmlns:a16="http://schemas.microsoft.com/office/drawing/2014/main" id="{80BD3C19-2952-4AAA-BAA9-362D4FB90BD5}"/>
              </a:ext>
            </a:extLst>
          </p:cNvPr>
          <p:cNvSpPr>
            <a:spLocks noGrp="1"/>
          </p:cNvSpPr>
          <p:nvPr>
            <p:ph type="ftr" sz="quarter" idx="11"/>
          </p:nvPr>
        </p:nvSpPr>
        <p:spPr/>
        <p:txBody>
          <a:bodyPr/>
          <a:lstStyle/>
          <a:p>
            <a:r>
              <a:rPr lang="tr-TR"/>
              <a:t>BSM 310 - YAPAY ZEKA</a:t>
            </a:r>
          </a:p>
        </p:txBody>
      </p:sp>
      <p:sp>
        <p:nvSpPr>
          <p:cNvPr id="4" name="Slayt Numarası Yer Tutucusu 3">
            <a:extLst>
              <a:ext uri="{FF2B5EF4-FFF2-40B4-BE49-F238E27FC236}">
                <a16:creationId xmlns:a16="http://schemas.microsoft.com/office/drawing/2014/main" id="{968B583A-6962-4BB3-B420-3895A6E59491}"/>
              </a:ext>
            </a:extLst>
          </p:cNvPr>
          <p:cNvSpPr>
            <a:spLocks noGrp="1"/>
          </p:cNvSpPr>
          <p:nvPr>
            <p:ph type="sldNum" sz="quarter" idx="12"/>
          </p:nvPr>
        </p:nvSpPr>
        <p:spPr/>
        <p:txBody>
          <a:bodyPr/>
          <a:lstStyle/>
          <a:p>
            <a:fld id="{C1F5A76D-A341-4DC9-A16D-ADA4CAA179CD}" type="slidenum">
              <a:rPr lang="tr-TR" smtClean="0"/>
              <a:t>‹#›</a:t>
            </a:fld>
            <a:endParaRPr lang="tr-TR"/>
          </a:p>
        </p:txBody>
      </p:sp>
    </p:spTree>
    <p:extLst>
      <p:ext uri="{BB962C8B-B14F-4D97-AF65-F5344CB8AC3E}">
        <p14:creationId xmlns:p14="http://schemas.microsoft.com/office/powerpoint/2010/main" val="2217297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CDF457-DBCE-4A0F-9FAC-498420847582}"/>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EE4A7B4B-95AF-4FA8-B42B-528797AF1F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73B60A98-3DA4-49BC-A993-4682592EDA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ABB3D41F-A5BE-45CD-B29D-13F942D482D4}"/>
              </a:ext>
            </a:extLst>
          </p:cNvPr>
          <p:cNvSpPr>
            <a:spLocks noGrp="1"/>
          </p:cNvSpPr>
          <p:nvPr>
            <p:ph type="dt" sz="half" idx="10"/>
          </p:nvPr>
        </p:nvSpPr>
        <p:spPr/>
        <p:txBody>
          <a:bodyPr/>
          <a:lstStyle/>
          <a:p>
            <a:r>
              <a:rPr lang="tr-TR"/>
              <a:t>SAKARYA ÜNİVERSİTESİ</a:t>
            </a:r>
          </a:p>
        </p:txBody>
      </p:sp>
      <p:sp>
        <p:nvSpPr>
          <p:cNvPr id="6" name="Alt Bilgi Yer Tutucusu 5">
            <a:extLst>
              <a:ext uri="{FF2B5EF4-FFF2-40B4-BE49-F238E27FC236}">
                <a16:creationId xmlns:a16="http://schemas.microsoft.com/office/drawing/2014/main" id="{D29E0326-041C-4072-B9BE-7DAD4F8DE2AC}"/>
              </a:ext>
            </a:extLst>
          </p:cNvPr>
          <p:cNvSpPr>
            <a:spLocks noGrp="1"/>
          </p:cNvSpPr>
          <p:nvPr>
            <p:ph type="ftr" sz="quarter" idx="11"/>
          </p:nvPr>
        </p:nvSpPr>
        <p:spPr/>
        <p:txBody>
          <a:bodyPr/>
          <a:lstStyle/>
          <a:p>
            <a:r>
              <a:rPr lang="tr-TR"/>
              <a:t>BSM 310 - YAPAY ZEKA</a:t>
            </a:r>
          </a:p>
        </p:txBody>
      </p:sp>
      <p:sp>
        <p:nvSpPr>
          <p:cNvPr id="7" name="Slayt Numarası Yer Tutucusu 6">
            <a:extLst>
              <a:ext uri="{FF2B5EF4-FFF2-40B4-BE49-F238E27FC236}">
                <a16:creationId xmlns:a16="http://schemas.microsoft.com/office/drawing/2014/main" id="{F376E957-ADF7-4EA6-96E3-B9143B7DAB3A}"/>
              </a:ext>
            </a:extLst>
          </p:cNvPr>
          <p:cNvSpPr>
            <a:spLocks noGrp="1"/>
          </p:cNvSpPr>
          <p:nvPr>
            <p:ph type="sldNum" sz="quarter" idx="12"/>
          </p:nvPr>
        </p:nvSpPr>
        <p:spPr/>
        <p:txBody>
          <a:bodyPr/>
          <a:lstStyle/>
          <a:p>
            <a:fld id="{C1F5A76D-A341-4DC9-A16D-ADA4CAA179CD}" type="slidenum">
              <a:rPr lang="tr-TR" smtClean="0"/>
              <a:t>‹#›</a:t>
            </a:fld>
            <a:endParaRPr lang="tr-TR"/>
          </a:p>
        </p:txBody>
      </p:sp>
    </p:spTree>
    <p:extLst>
      <p:ext uri="{BB962C8B-B14F-4D97-AF65-F5344CB8AC3E}">
        <p14:creationId xmlns:p14="http://schemas.microsoft.com/office/powerpoint/2010/main" val="2887633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047CBFD-D8C3-49C2-B18E-D3C39A5875F1}"/>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21C2FCBE-0D57-47B6-936B-DB4BA1DBAA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5175C00C-5B1A-462E-AE9A-1FD6686386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BB08F5BA-82D8-4166-8894-DFB0AC4B8847}"/>
              </a:ext>
            </a:extLst>
          </p:cNvPr>
          <p:cNvSpPr>
            <a:spLocks noGrp="1"/>
          </p:cNvSpPr>
          <p:nvPr>
            <p:ph type="dt" sz="half" idx="10"/>
          </p:nvPr>
        </p:nvSpPr>
        <p:spPr/>
        <p:txBody>
          <a:bodyPr/>
          <a:lstStyle/>
          <a:p>
            <a:r>
              <a:rPr lang="tr-TR"/>
              <a:t>SAKARYA ÜNİVERSİTESİ</a:t>
            </a:r>
          </a:p>
        </p:txBody>
      </p:sp>
      <p:sp>
        <p:nvSpPr>
          <p:cNvPr id="6" name="Alt Bilgi Yer Tutucusu 5">
            <a:extLst>
              <a:ext uri="{FF2B5EF4-FFF2-40B4-BE49-F238E27FC236}">
                <a16:creationId xmlns:a16="http://schemas.microsoft.com/office/drawing/2014/main" id="{5EA2DA59-7D87-4477-B7CE-481DD8C6844D}"/>
              </a:ext>
            </a:extLst>
          </p:cNvPr>
          <p:cNvSpPr>
            <a:spLocks noGrp="1"/>
          </p:cNvSpPr>
          <p:nvPr>
            <p:ph type="ftr" sz="quarter" idx="11"/>
          </p:nvPr>
        </p:nvSpPr>
        <p:spPr/>
        <p:txBody>
          <a:bodyPr/>
          <a:lstStyle/>
          <a:p>
            <a:r>
              <a:rPr lang="tr-TR"/>
              <a:t>BSM 310 - YAPAY ZEKA</a:t>
            </a:r>
          </a:p>
        </p:txBody>
      </p:sp>
      <p:sp>
        <p:nvSpPr>
          <p:cNvPr id="7" name="Slayt Numarası Yer Tutucusu 6">
            <a:extLst>
              <a:ext uri="{FF2B5EF4-FFF2-40B4-BE49-F238E27FC236}">
                <a16:creationId xmlns:a16="http://schemas.microsoft.com/office/drawing/2014/main" id="{453F467F-13A4-4496-9230-72B0DDEFF8B4}"/>
              </a:ext>
            </a:extLst>
          </p:cNvPr>
          <p:cNvSpPr>
            <a:spLocks noGrp="1"/>
          </p:cNvSpPr>
          <p:nvPr>
            <p:ph type="sldNum" sz="quarter" idx="12"/>
          </p:nvPr>
        </p:nvSpPr>
        <p:spPr/>
        <p:txBody>
          <a:bodyPr/>
          <a:lstStyle/>
          <a:p>
            <a:fld id="{C1F5A76D-A341-4DC9-A16D-ADA4CAA179CD}" type="slidenum">
              <a:rPr lang="tr-TR" smtClean="0"/>
              <a:t>‹#›</a:t>
            </a:fld>
            <a:endParaRPr lang="tr-TR"/>
          </a:p>
        </p:txBody>
      </p:sp>
    </p:spTree>
    <p:extLst>
      <p:ext uri="{BB962C8B-B14F-4D97-AF65-F5344CB8AC3E}">
        <p14:creationId xmlns:p14="http://schemas.microsoft.com/office/powerpoint/2010/main" val="936750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33EED22B-7BC7-412B-860F-2DD5C3E0C8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593EAFA7-39DC-469B-A532-6E714D5EA7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2D3247F-AE08-472D-A120-56AB57A713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tr-TR"/>
              <a:t>SAKARYA ÜNİVERSİTESİ</a:t>
            </a:r>
          </a:p>
        </p:txBody>
      </p:sp>
      <p:sp>
        <p:nvSpPr>
          <p:cNvPr id="5" name="Alt Bilgi Yer Tutucusu 4">
            <a:extLst>
              <a:ext uri="{FF2B5EF4-FFF2-40B4-BE49-F238E27FC236}">
                <a16:creationId xmlns:a16="http://schemas.microsoft.com/office/drawing/2014/main" id="{9061C7BD-85F5-4275-82E9-5AEAF5D396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tr-TR"/>
              <a:t>BSM 310 - YAPAY ZEKA</a:t>
            </a:r>
          </a:p>
        </p:txBody>
      </p:sp>
      <p:sp>
        <p:nvSpPr>
          <p:cNvPr id="6" name="Slayt Numarası Yer Tutucusu 5">
            <a:extLst>
              <a:ext uri="{FF2B5EF4-FFF2-40B4-BE49-F238E27FC236}">
                <a16:creationId xmlns:a16="http://schemas.microsoft.com/office/drawing/2014/main" id="{D06AE50C-56BE-4C41-9915-22FEE77355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5A76D-A341-4DC9-A16D-ADA4CAA179CD}" type="slidenum">
              <a:rPr lang="tr-TR" smtClean="0"/>
              <a:t>‹#›</a:t>
            </a:fld>
            <a:endParaRPr lang="tr-TR"/>
          </a:p>
        </p:txBody>
      </p:sp>
    </p:spTree>
    <p:extLst>
      <p:ext uri="{BB962C8B-B14F-4D97-AF65-F5344CB8AC3E}">
        <p14:creationId xmlns:p14="http://schemas.microsoft.com/office/powerpoint/2010/main" val="4635057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CE6F279-7C60-4F01-A982-34FAD1A2BBB0}"/>
              </a:ext>
            </a:extLst>
          </p:cNvPr>
          <p:cNvSpPr>
            <a:spLocks noGrp="1"/>
          </p:cNvSpPr>
          <p:nvPr>
            <p:ph type="ctrTitle"/>
          </p:nvPr>
        </p:nvSpPr>
        <p:spPr>
          <a:xfrm>
            <a:off x="6505289" y="1576552"/>
            <a:ext cx="4906995" cy="2461763"/>
          </a:xfrm>
        </p:spPr>
        <p:txBody>
          <a:bodyPr anchor="b">
            <a:normAutofit/>
          </a:bodyPr>
          <a:lstStyle/>
          <a:p>
            <a:r>
              <a:rPr lang="tr-TR" sz="8000" b="1" dirty="0">
                <a:solidFill>
                  <a:schemeClr val="bg1"/>
                </a:solidFill>
              </a:rPr>
              <a:t>BSM 310 YAPAY ZEKA</a:t>
            </a:r>
          </a:p>
        </p:txBody>
      </p:sp>
      <p:sp>
        <p:nvSpPr>
          <p:cNvPr id="3" name="Alt Başlık 2">
            <a:extLst>
              <a:ext uri="{FF2B5EF4-FFF2-40B4-BE49-F238E27FC236}">
                <a16:creationId xmlns:a16="http://schemas.microsoft.com/office/drawing/2014/main" id="{DC75D74C-8A01-4B3C-A040-E679AC9A8040}"/>
              </a:ext>
            </a:extLst>
          </p:cNvPr>
          <p:cNvSpPr>
            <a:spLocks noGrp="1"/>
          </p:cNvSpPr>
          <p:nvPr>
            <p:ph type="subTitle" idx="1"/>
          </p:nvPr>
        </p:nvSpPr>
        <p:spPr>
          <a:xfrm>
            <a:off x="6934395" y="4814389"/>
            <a:ext cx="3545836" cy="576673"/>
          </a:xfrm>
        </p:spPr>
        <p:txBody>
          <a:bodyPr anchor="t">
            <a:normAutofit fontScale="92500"/>
          </a:bodyPr>
          <a:lstStyle/>
          <a:p>
            <a:pPr algn="l"/>
            <a:r>
              <a:rPr lang="tr-TR" b="1" dirty="0">
                <a:solidFill>
                  <a:schemeClr val="bg1"/>
                </a:solidFill>
              </a:rPr>
              <a:t>~ EVRİŞİMSEL SİNİR AĞLARI~</a:t>
            </a:r>
          </a:p>
        </p:txBody>
      </p:sp>
      <p:sp>
        <p:nvSpPr>
          <p:cNvPr id="16" name="Freeform: Shape 15">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Resim 8" descr="işaret içeren bir resim&#10;&#10;Açıklama otomatik olarak oluşturuldu">
            <a:extLst>
              <a:ext uri="{FF2B5EF4-FFF2-40B4-BE49-F238E27FC236}">
                <a16:creationId xmlns:a16="http://schemas.microsoft.com/office/drawing/2014/main" id="{74714E0F-A9D3-4FD1-917C-0B9586210F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716" y="489204"/>
            <a:ext cx="3327174" cy="4511421"/>
          </a:xfrm>
          <a:prstGeom prst="rect">
            <a:avLst/>
          </a:prstGeom>
        </p:spPr>
      </p:pic>
      <p:sp>
        <p:nvSpPr>
          <p:cNvPr id="4" name="Alt Başlık 2">
            <a:extLst>
              <a:ext uri="{FF2B5EF4-FFF2-40B4-BE49-F238E27FC236}">
                <a16:creationId xmlns:a16="http://schemas.microsoft.com/office/drawing/2014/main" id="{E61CA220-BCD6-493B-89D1-5082396F9D7E}"/>
              </a:ext>
            </a:extLst>
          </p:cNvPr>
          <p:cNvSpPr txBox="1">
            <a:spLocks/>
          </p:cNvSpPr>
          <p:nvPr/>
        </p:nvSpPr>
        <p:spPr>
          <a:xfrm>
            <a:off x="7446072" y="4138016"/>
            <a:ext cx="2522483" cy="57667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tr-TR" sz="1800" dirty="0">
                <a:solidFill>
                  <a:schemeClr val="bg1"/>
                </a:solidFill>
              </a:rPr>
              <a:t>CEMİL ÖZ, İSMAİL ÖZTEL</a:t>
            </a:r>
          </a:p>
        </p:txBody>
      </p:sp>
    </p:spTree>
    <p:extLst>
      <p:ext uri="{BB962C8B-B14F-4D97-AF65-F5344CB8AC3E}">
        <p14:creationId xmlns:p14="http://schemas.microsoft.com/office/powerpoint/2010/main" val="2569962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Sayısal Görüntü İşleme</a:t>
            </a:r>
          </a:p>
          <a:p>
            <a:pPr marL="685800" indent="-457200"/>
            <a:endParaRPr lang="tr-TR" b="1" dirty="0"/>
          </a:p>
          <a:p>
            <a:pPr marL="1143000" lvl="1" indent="-457200"/>
            <a:r>
              <a:rPr lang="tr-TR" dirty="0"/>
              <a:t>Sayısal görüntü, görüntünün (</a:t>
            </a:r>
            <a:r>
              <a:rPr lang="tr-TR" dirty="0" err="1"/>
              <a:t>x,y</a:t>
            </a:r>
            <a:r>
              <a:rPr lang="tr-TR" dirty="0"/>
              <a:t>) koordinatları ve bu koordinatlara ait renk değerinden oluşur (piksel). Piksellerin aldığı renk değerleri bakımından görüntü 3’e ayrılır.</a:t>
            </a:r>
          </a:p>
          <a:p>
            <a:pPr marL="1600200" lvl="2" indent="-457200"/>
            <a:r>
              <a:rPr lang="tr-TR" dirty="0"/>
              <a:t>Siyah beyaz görüntü</a:t>
            </a:r>
          </a:p>
          <a:p>
            <a:pPr marL="1600200" lvl="2" indent="-457200"/>
            <a:r>
              <a:rPr lang="tr-TR" dirty="0"/>
              <a:t>Gri seviyeli görüntü</a:t>
            </a:r>
          </a:p>
          <a:p>
            <a:pPr marL="1600200" lvl="2" indent="-457200"/>
            <a:r>
              <a:rPr lang="tr-TR" dirty="0"/>
              <a:t>Renkli görüntü</a:t>
            </a:r>
          </a:p>
          <a:p>
            <a:pPr marL="1143000" lvl="1" indent="-457200"/>
            <a:endParaRPr lang="tr-TR" dirty="0"/>
          </a:p>
          <a:p>
            <a:pPr marL="1143000" lvl="1" indent="-457200"/>
            <a:r>
              <a:rPr lang="tr-TR" dirty="0"/>
              <a:t>Sayısal görüntü işleme, görüntünün onarılması, iyileştirilmesi, anlamlı bölgelere ayrıştırılması gibi amaçlarla gerçekleştirilen klasik veya yapay zekaya dayalı işlemlerdir.</a:t>
            </a:r>
          </a:p>
          <a:p>
            <a:pPr marL="1143000" lvl="1" indent="-457200"/>
            <a:endParaRPr lang="tr-TR" dirty="0"/>
          </a:p>
          <a:p>
            <a:pPr marL="1143000" lvl="1" indent="-457200"/>
            <a:r>
              <a:rPr lang="tr-TR" dirty="0"/>
              <a:t>’’Görüntü onarımı’’ çeşitli sebeplerle bozulan görüntünün tekrar orijinal haline dönüştürülmesi, ’’görüntü iyileştirme ’’ ise görüntünün daha temiz ve anlaşılır olmasını sağlama amacıyla gürültü giderme kenar belirginleştirme vb. işlemlerdir.</a:t>
            </a:r>
          </a:p>
          <a:p>
            <a:pPr marL="1143000" lvl="1" indent="-457200"/>
            <a:endParaRPr lang="tr-TR" dirty="0"/>
          </a:p>
          <a:p>
            <a:pPr marL="1143000" lvl="1" indent="-457200"/>
            <a:endParaRPr lang="tr-TR" dirty="0"/>
          </a:p>
          <a:p>
            <a:pPr indent="0">
              <a:buNone/>
            </a:pPr>
            <a:endParaRPr lang="tr-TR" b="1" dirty="0"/>
          </a:p>
          <a:p>
            <a:pPr marL="1143000" lvl="1" indent="-457200"/>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10</a:t>
            </a:fld>
            <a:endParaRPr lang="tr-TR"/>
          </a:p>
        </p:txBody>
      </p:sp>
    </p:spTree>
    <p:extLst>
      <p:ext uri="{BB962C8B-B14F-4D97-AF65-F5344CB8AC3E}">
        <p14:creationId xmlns:p14="http://schemas.microsoft.com/office/powerpoint/2010/main" val="365518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Siyah-Beyaz Görüntü</a:t>
            </a:r>
          </a:p>
          <a:p>
            <a:pPr marL="685800" indent="-457200"/>
            <a:endParaRPr lang="tr-TR" b="1" dirty="0"/>
          </a:p>
          <a:p>
            <a:pPr marL="1143000" lvl="1" indent="-457200"/>
            <a:r>
              <a:rPr lang="tr-TR" dirty="0"/>
              <a:t>Sadece siyah ve beyaz olmaz üzere iki piksel değerinden oluşan görüntülerdir</a:t>
            </a:r>
          </a:p>
          <a:p>
            <a:pPr marL="1143000" lvl="1" indent="-457200"/>
            <a:endParaRPr lang="tr-TR" dirty="0"/>
          </a:p>
          <a:p>
            <a:pPr indent="0">
              <a:buNone/>
            </a:pPr>
            <a:endParaRPr lang="tr-TR" b="1" dirty="0"/>
          </a:p>
          <a:p>
            <a:pPr marL="1143000" lvl="1" indent="-457200"/>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11</a:t>
            </a:fld>
            <a:endParaRPr lang="tr-TR"/>
          </a:p>
        </p:txBody>
      </p:sp>
      <p:pic>
        <p:nvPicPr>
          <p:cNvPr id="2" name="Resim 1"/>
          <p:cNvPicPr>
            <a:picLocks noChangeAspect="1"/>
          </p:cNvPicPr>
          <p:nvPr/>
        </p:nvPicPr>
        <p:blipFill>
          <a:blip r:embed="rId2"/>
          <a:stretch>
            <a:fillRect/>
          </a:stretch>
        </p:blipFill>
        <p:spPr>
          <a:xfrm>
            <a:off x="2665342" y="2052476"/>
            <a:ext cx="6853461" cy="3375201"/>
          </a:xfrm>
          <a:prstGeom prst="rect">
            <a:avLst/>
          </a:prstGeom>
        </p:spPr>
      </p:pic>
      <p:sp>
        <p:nvSpPr>
          <p:cNvPr id="7" name="Metin kutusu 6"/>
          <p:cNvSpPr txBox="1"/>
          <p:nvPr/>
        </p:nvSpPr>
        <p:spPr>
          <a:xfrm>
            <a:off x="4612176" y="5427677"/>
            <a:ext cx="2959791" cy="215444"/>
          </a:xfrm>
          <a:prstGeom prst="rect">
            <a:avLst/>
          </a:prstGeom>
          <a:noFill/>
        </p:spPr>
        <p:txBody>
          <a:bodyPr wrap="square" rtlCol="0">
            <a:spAutoFit/>
          </a:bodyPr>
          <a:lstStyle/>
          <a:p>
            <a:r>
              <a:rPr lang="en-US" sz="800" dirty="0">
                <a:solidFill>
                  <a:prstClr val="black"/>
                </a:solidFill>
              </a:rPr>
              <a:t>https://www.mathworks.com/help/images/binary-images.html</a:t>
            </a:r>
          </a:p>
        </p:txBody>
      </p:sp>
    </p:spTree>
    <p:extLst>
      <p:ext uri="{BB962C8B-B14F-4D97-AF65-F5344CB8AC3E}">
        <p14:creationId xmlns:p14="http://schemas.microsoft.com/office/powerpoint/2010/main" val="3261160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Gri Seviyeli Görüntü</a:t>
            </a:r>
          </a:p>
          <a:p>
            <a:pPr marL="685800" indent="-457200"/>
            <a:endParaRPr lang="tr-TR" b="1" dirty="0"/>
          </a:p>
          <a:p>
            <a:pPr marL="1143000" lvl="1" indent="-457200"/>
            <a:r>
              <a:rPr lang="tr-TR" dirty="0"/>
              <a:t>Piksellerinin tümü gri </a:t>
            </a:r>
          </a:p>
          <a:p>
            <a:pPr lvl="1" indent="0">
              <a:buNone/>
            </a:pPr>
            <a:r>
              <a:rPr lang="tr-TR" dirty="0"/>
              <a:t>seviye renklerden oluşur.</a:t>
            </a:r>
          </a:p>
          <a:p>
            <a:pPr marL="1143000" lvl="1" indent="-457200"/>
            <a:endParaRPr lang="tr-TR" dirty="0"/>
          </a:p>
          <a:p>
            <a:pPr indent="0">
              <a:buNone/>
            </a:pPr>
            <a:endParaRPr lang="tr-TR" b="1" dirty="0"/>
          </a:p>
          <a:p>
            <a:pPr marL="1143000" lvl="1" indent="-457200"/>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12</a:t>
            </a:fld>
            <a:endParaRPr lang="tr-TR"/>
          </a:p>
        </p:txBody>
      </p:sp>
      <p:sp>
        <p:nvSpPr>
          <p:cNvPr id="7" name="Metin kutusu 6"/>
          <p:cNvSpPr txBox="1"/>
          <p:nvPr/>
        </p:nvSpPr>
        <p:spPr>
          <a:xfrm>
            <a:off x="4811533" y="5658899"/>
            <a:ext cx="7210154" cy="215444"/>
          </a:xfrm>
          <a:prstGeom prst="rect">
            <a:avLst/>
          </a:prstGeom>
          <a:noFill/>
        </p:spPr>
        <p:txBody>
          <a:bodyPr wrap="square" rtlCol="0">
            <a:spAutoFit/>
          </a:bodyPr>
          <a:lstStyle/>
          <a:p>
            <a:r>
              <a:rPr lang="tr-TR" sz="800" dirty="0" err="1">
                <a:solidFill>
                  <a:prstClr val="black"/>
                </a:solidFill>
              </a:rPr>
              <a:t>Neves</a:t>
            </a:r>
            <a:r>
              <a:rPr lang="tr-TR" sz="800" dirty="0">
                <a:solidFill>
                  <a:prstClr val="black"/>
                </a:solidFill>
              </a:rPr>
              <a:t> et al.,</a:t>
            </a:r>
            <a:r>
              <a:rPr lang="en-US" sz="800" dirty="0">
                <a:solidFill>
                  <a:prstClr val="black"/>
                </a:solidFill>
              </a:rPr>
              <a:t> Analysis of Emotions From Body Postures Based on Digital Imaging</a:t>
            </a:r>
            <a:r>
              <a:rPr lang="tr-TR" sz="800" dirty="0">
                <a:solidFill>
                  <a:prstClr val="black"/>
                </a:solidFill>
              </a:rPr>
              <a:t>, </a:t>
            </a:r>
            <a:r>
              <a:rPr lang="en-US" sz="800" dirty="0">
                <a:solidFill>
                  <a:prstClr val="black"/>
                </a:solidFill>
              </a:rPr>
              <a:t>Third International Conference on Advances in Signal, Image and Video Processing</a:t>
            </a:r>
            <a:r>
              <a:rPr lang="tr-TR" sz="800" dirty="0">
                <a:solidFill>
                  <a:prstClr val="black"/>
                </a:solidFill>
              </a:rPr>
              <a:t>, 2018</a:t>
            </a:r>
            <a:endParaRPr lang="en-US" sz="800" dirty="0">
              <a:solidFill>
                <a:prstClr val="black"/>
              </a:solidFill>
            </a:endParaRPr>
          </a:p>
        </p:txBody>
      </p:sp>
      <p:pic>
        <p:nvPicPr>
          <p:cNvPr id="9" name="Resim 8">
            <a:extLst>
              <a:ext uri="{FF2B5EF4-FFF2-40B4-BE49-F238E27FC236}">
                <a16:creationId xmlns:a16="http://schemas.microsoft.com/office/drawing/2014/main" id="{553E5BDF-F0AE-4C1D-938F-8E3A353FF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1533" y="179912"/>
            <a:ext cx="7210154" cy="5427869"/>
          </a:xfrm>
          <a:prstGeom prst="rect">
            <a:avLst/>
          </a:prstGeom>
          <a:ln w="25400">
            <a:solidFill>
              <a:schemeClr val="tx1"/>
            </a:solidFill>
          </a:ln>
        </p:spPr>
      </p:pic>
    </p:spTree>
    <p:extLst>
      <p:ext uri="{BB962C8B-B14F-4D97-AF65-F5344CB8AC3E}">
        <p14:creationId xmlns:p14="http://schemas.microsoft.com/office/powerpoint/2010/main" val="611561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Renkli Görüntü</a:t>
            </a:r>
          </a:p>
          <a:p>
            <a:pPr marL="685800" indent="-457200"/>
            <a:endParaRPr lang="tr-TR" b="1" dirty="0"/>
          </a:p>
          <a:p>
            <a:pPr marL="1143000" lvl="1" indent="-457200"/>
            <a:r>
              <a:rPr lang="tr-TR" dirty="0"/>
              <a:t>Pikselleri kırmızı, yeşil ve </a:t>
            </a:r>
          </a:p>
          <a:p>
            <a:pPr lvl="1" indent="0">
              <a:buNone/>
            </a:pPr>
            <a:r>
              <a:rPr lang="tr-TR" dirty="0"/>
              <a:t>mavi renk değerleri içerir.</a:t>
            </a:r>
          </a:p>
          <a:p>
            <a:pPr marL="1143000" lvl="1" indent="-457200"/>
            <a:endParaRPr lang="tr-TR" dirty="0"/>
          </a:p>
          <a:p>
            <a:pPr indent="0">
              <a:buNone/>
            </a:pPr>
            <a:endParaRPr lang="tr-TR" b="1" dirty="0"/>
          </a:p>
          <a:p>
            <a:pPr marL="1143000" lvl="1" indent="-457200"/>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13</a:t>
            </a:fld>
            <a:endParaRPr lang="tr-TR"/>
          </a:p>
        </p:txBody>
      </p:sp>
      <p:sp>
        <p:nvSpPr>
          <p:cNvPr id="8" name="Dikdörtgen 7"/>
          <p:cNvSpPr/>
          <p:nvPr/>
        </p:nvSpPr>
        <p:spPr>
          <a:xfrm>
            <a:off x="5672603" y="5855528"/>
            <a:ext cx="5875993" cy="215444"/>
          </a:xfrm>
          <a:prstGeom prst="rect">
            <a:avLst/>
          </a:prstGeom>
        </p:spPr>
        <p:txBody>
          <a:bodyPr wrap="square">
            <a:spAutoFit/>
          </a:bodyPr>
          <a:lstStyle/>
          <a:p>
            <a:r>
              <a:rPr lang="tr-TR" sz="800" dirty="0">
                <a:solidFill>
                  <a:prstClr val="black"/>
                </a:solidFill>
              </a:rPr>
              <a:t>Karim et al.,</a:t>
            </a:r>
            <a:r>
              <a:rPr lang="en-US" sz="800" dirty="0">
                <a:solidFill>
                  <a:prstClr val="black"/>
                </a:solidFill>
              </a:rPr>
              <a:t> A new approach for LSB based image steganography using secret key</a:t>
            </a:r>
            <a:r>
              <a:rPr lang="tr-TR" sz="800" dirty="0">
                <a:solidFill>
                  <a:prstClr val="black"/>
                </a:solidFill>
              </a:rPr>
              <a:t>, </a:t>
            </a:r>
            <a:r>
              <a:rPr lang="en-US" sz="800" dirty="0">
                <a:solidFill>
                  <a:prstClr val="black"/>
                </a:solidFill>
              </a:rPr>
              <a:t>Computer and Information Technology (ICCIT)</a:t>
            </a:r>
            <a:r>
              <a:rPr lang="tr-TR" sz="800" dirty="0">
                <a:solidFill>
                  <a:prstClr val="black"/>
                </a:solidFill>
              </a:rPr>
              <a:t>, 2011  </a:t>
            </a:r>
            <a:endParaRPr lang="en-US" sz="800" dirty="0">
              <a:solidFill>
                <a:prstClr val="black"/>
              </a:solidFill>
            </a:endParaRPr>
          </a:p>
        </p:txBody>
      </p:sp>
      <p:pic>
        <p:nvPicPr>
          <p:cNvPr id="11" name="Resim 10" descr="yiyecek içeren bir resim&#10;&#10;Açıklama otomatik olarak oluşturuldu">
            <a:extLst>
              <a:ext uri="{FF2B5EF4-FFF2-40B4-BE49-F238E27FC236}">
                <a16:creationId xmlns:a16="http://schemas.microsoft.com/office/drawing/2014/main" id="{7E92C11E-5AE7-425A-9551-BCB14FE1C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4173" y="202136"/>
            <a:ext cx="6652854" cy="5498390"/>
          </a:xfrm>
          <a:prstGeom prst="rect">
            <a:avLst/>
          </a:prstGeom>
          <a:ln w="25400">
            <a:solidFill>
              <a:schemeClr val="tx1"/>
            </a:solidFill>
          </a:ln>
        </p:spPr>
      </p:pic>
    </p:spTree>
    <p:extLst>
      <p:ext uri="{BB962C8B-B14F-4D97-AF65-F5344CB8AC3E}">
        <p14:creationId xmlns:p14="http://schemas.microsoft.com/office/powerpoint/2010/main" val="2468325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Derin Sinir Ağlarda veri kümesi</a:t>
            </a:r>
          </a:p>
          <a:p>
            <a:pPr indent="0">
              <a:buNone/>
            </a:pPr>
            <a:endParaRPr lang="tr-TR" b="1" dirty="0"/>
          </a:p>
          <a:p>
            <a:pPr marL="1143000" lvl="1" indent="-457200"/>
            <a:r>
              <a:rPr lang="tr-TR" sz="2800" dirty="0" err="1"/>
              <a:t>YSA’da</a:t>
            </a:r>
            <a:r>
              <a:rPr lang="tr-TR" sz="2800" dirty="0"/>
              <a:t> olduğu gibi derin sinir ağlarda da başarımı etkileyen önemli faktörlerden biri ağa sunulacak veri kümesidir.</a:t>
            </a:r>
          </a:p>
          <a:p>
            <a:pPr marL="1143000" lvl="1" indent="-457200"/>
            <a:endParaRPr lang="tr-TR" sz="2800" dirty="0"/>
          </a:p>
          <a:p>
            <a:pPr marL="1143000" lvl="1" indent="-457200"/>
            <a:r>
              <a:rPr lang="tr-TR" sz="2800" dirty="0"/>
              <a:t>Veri kümesi genel olarak 3’e bölünür. </a:t>
            </a:r>
          </a:p>
          <a:p>
            <a:pPr marL="1600200" lvl="2" indent="-457200"/>
            <a:r>
              <a:rPr lang="tr-TR" sz="2400" dirty="0"/>
              <a:t>Eğitim (</a:t>
            </a:r>
            <a:r>
              <a:rPr lang="tr-TR" sz="2400" dirty="0" err="1"/>
              <a:t>training</a:t>
            </a:r>
            <a:r>
              <a:rPr lang="tr-TR" sz="2400" dirty="0"/>
              <a:t>), </a:t>
            </a:r>
          </a:p>
          <a:p>
            <a:pPr marL="1600200" lvl="2" indent="-457200"/>
            <a:r>
              <a:rPr lang="tr-TR" sz="2400" dirty="0"/>
              <a:t>Test (</a:t>
            </a:r>
            <a:r>
              <a:rPr lang="tr-TR" sz="2400" dirty="0" err="1"/>
              <a:t>testing</a:t>
            </a:r>
            <a:r>
              <a:rPr lang="tr-TR" sz="2400" dirty="0"/>
              <a:t>) </a:t>
            </a:r>
          </a:p>
          <a:p>
            <a:pPr marL="1600200" lvl="2" indent="-457200"/>
            <a:r>
              <a:rPr lang="tr-TR" sz="2400" dirty="0"/>
              <a:t>Doğrulama (</a:t>
            </a:r>
            <a:r>
              <a:rPr lang="tr-TR" sz="2400" dirty="0" err="1"/>
              <a:t>validation</a:t>
            </a:r>
            <a:r>
              <a:rPr lang="tr-TR" sz="2400" dirty="0"/>
              <a:t>) olarak kullanılır.</a:t>
            </a:r>
          </a:p>
          <a:p>
            <a:pPr marL="1600200" lvl="2" indent="-457200"/>
            <a:endParaRPr lang="tr-TR" sz="2400" dirty="0"/>
          </a:p>
          <a:p>
            <a:pPr marL="1143000" lvl="1" indent="-457200"/>
            <a:r>
              <a:rPr lang="tr-TR" sz="2800" dirty="0"/>
              <a:t>Eğitim kümesi ile ağ eğitilir. Doğrulama veri kümesi eğitim anında başarımı kontrol etmek için kullanılır. Eğitim sonlandığında ise test veri kümesi ile ağın başarımı hesaplanır.</a:t>
            </a:r>
          </a:p>
          <a:p>
            <a:pPr marL="1143000" lvl="1" indent="-457200"/>
            <a:endParaRPr lang="tr-TR" sz="2800" dirty="0"/>
          </a:p>
          <a:p>
            <a:pPr marL="1600200" lvl="2" indent="-457200"/>
            <a:endParaRPr lang="tr-TR" dirty="0"/>
          </a:p>
          <a:p>
            <a:pPr marL="1143000" lvl="1" indent="-457200"/>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14</a:t>
            </a:fld>
            <a:endParaRPr lang="tr-TR"/>
          </a:p>
        </p:txBody>
      </p:sp>
    </p:spTree>
    <p:extLst>
      <p:ext uri="{BB962C8B-B14F-4D97-AF65-F5344CB8AC3E}">
        <p14:creationId xmlns:p14="http://schemas.microsoft.com/office/powerpoint/2010/main" val="3837386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Derin Sinir Ağlarda veri kümesi</a:t>
            </a:r>
          </a:p>
          <a:p>
            <a:pPr indent="0">
              <a:buNone/>
            </a:pPr>
            <a:endParaRPr lang="tr-TR" b="1" dirty="0"/>
          </a:p>
          <a:p>
            <a:pPr indent="0">
              <a:buNone/>
            </a:pPr>
            <a:endParaRPr lang="tr-TR" b="1" dirty="0"/>
          </a:p>
          <a:p>
            <a:pPr lvl="1" indent="0">
              <a:buNone/>
            </a:pPr>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15</a:t>
            </a:fld>
            <a:endParaRPr lang="tr-TR"/>
          </a:p>
        </p:txBody>
      </p:sp>
      <p:sp>
        <p:nvSpPr>
          <p:cNvPr id="2" name="Dikdörtgen 1"/>
          <p:cNvSpPr/>
          <p:nvPr/>
        </p:nvSpPr>
        <p:spPr>
          <a:xfrm>
            <a:off x="838200" y="1375873"/>
            <a:ext cx="1768267" cy="6494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Metin kutusu 6"/>
          <p:cNvSpPr txBox="1"/>
          <p:nvPr/>
        </p:nvSpPr>
        <p:spPr>
          <a:xfrm>
            <a:off x="940749" y="1515947"/>
            <a:ext cx="1665718" cy="369332"/>
          </a:xfrm>
          <a:prstGeom prst="rect">
            <a:avLst/>
          </a:prstGeom>
          <a:noFill/>
        </p:spPr>
        <p:txBody>
          <a:bodyPr wrap="square" rtlCol="0">
            <a:spAutoFit/>
          </a:bodyPr>
          <a:lstStyle/>
          <a:p>
            <a:r>
              <a:rPr lang="tr-TR" dirty="0"/>
              <a:t>Eğitim veri seti</a:t>
            </a:r>
            <a:endParaRPr lang="en-US" dirty="0"/>
          </a:p>
        </p:txBody>
      </p:sp>
      <p:sp>
        <p:nvSpPr>
          <p:cNvPr id="8" name="Dikdörtgen 7"/>
          <p:cNvSpPr/>
          <p:nvPr/>
        </p:nvSpPr>
        <p:spPr>
          <a:xfrm>
            <a:off x="4436351" y="1364542"/>
            <a:ext cx="1768980" cy="83748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Metin kutusu 8"/>
          <p:cNvSpPr txBox="1"/>
          <p:nvPr/>
        </p:nvSpPr>
        <p:spPr>
          <a:xfrm>
            <a:off x="4426755" y="1364542"/>
            <a:ext cx="1768980" cy="923330"/>
          </a:xfrm>
          <a:prstGeom prst="rect">
            <a:avLst/>
          </a:prstGeom>
          <a:noFill/>
        </p:spPr>
        <p:txBody>
          <a:bodyPr wrap="square" rtlCol="0">
            <a:spAutoFit/>
          </a:bodyPr>
          <a:lstStyle/>
          <a:p>
            <a:pPr algn="ctr"/>
            <a:r>
              <a:rPr lang="tr-TR" dirty="0"/>
              <a:t>Makine Öğrenmesi Yöntemi</a:t>
            </a:r>
            <a:endParaRPr lang="en-US" dirty="0"/>
          </a:p>
        </p:txBody>
      </p:sp>
      <p:sp>
        <p:nvSpPr>
          <p:cNvPr id="10" name="Dikdörtgen 9"/>
          <p:cNvSpPr/>
          <p:nvPr/>
        </p:nvSpPr>
        <p:spPr>
          <a:xfrm>
            <a:off x="8876264" y="1375873"/>
            <a:ext cx="1768267" cy="6494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Metin kutusu 10"/>
          <p:cNvSpPr txBox="1"/>
          <p:nvPr/>
        </p:nvSpPr>
        <p:spPr>
          <a:xfrm>
            <a:off x="9011209" y="1411522"/>
            <a:ext cx="1589517" cy="646331"/>
          </a:xfrm>
          <a:prstGeom prst="rect">
            <a:avLst/>
          </a:prstGeom>
          <a:noFill/>
        </p:spPr>
        <p:txBody>
          <a:bodyPr wrap="square" rtlCol="0">
            <a:spAutoFit/>
          </a:bodyPr>
          <a:lstStyle/>
          <a:p>
            <a:pPr algn="ctr"/>
            <a:r>
              <a:rPr lang="tr-TR" dirty="0"/>
              <a:t>Doğrulama veri seti</a:t>
            </a:r>
            <a:endParaRPr lang="en-US" dirty="0"/>
          </a:p>
        </p:txBody>
      </p:sp>
      <p:sp>
        <p:nvSpPr>
          <p:cNvPr id="12" name="Dikdörtgen 11"/>
          <p:cNvSpPr/>
          <p:nvPr/>
        </p:nvSpPr>
        <p:spPr>
          <a:xfrm>
            <a:off x="4502193" y="3465915"/>
            <a:ext cx="1768267" cy="60608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a:t>Eğitilmiş ağ</a:t>
            </a:r>
            <a:endParaRPr lang="en-US" dirty="0"/>
          </a:p>
        </p:txBody>
      </p:sp>
      <p:sp>
        <p:nvSpPr>
          <p:cNvPr id="13" name="Dikdörtgen 12"/>
          <p:cNvSpPr/>
          <p:nvPr/>
        </p:nvSpPr>
        <p:spPr>
          <a:xfrm>
            <a:off x="8876263" y="3444218"/>
            <a:ext cx="1768267" cy="6494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a:t>Sınama veri seti</a:t>
            </a:r>
            <a:endParaRPr lang="en-US" dirty="0"/>
          </a:p>
        </p:txBody>
      </p:sp>
      <p:cxnSp>
        <p:nvCxnSpPr>
          <p:cNvPr id="15" name="Düz Ok Bağlayıcısı 14"/>
          <p:cNvCxnSpPr>
            <a:cxnSpLocks/>
          </p:cNvCxnSpPr>
          <p:nvPr/>
        </p:nvCxnSpPr>
        <p:spPr>
          <a:xfrm flipV="1">
            <a:off x="2606467" y="1700613"/>
            <a:ext cx="1829884" cy="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Düz Ok Bağlayıcısı 17"/>
          <p:cNvCxnSpPr>
            <a:stCxn id="10" idx="1"/>
          </p:cNvCxnSpPr>
          <p:nvPr/>
        </p:nvCxnSpPr>
        <p:spPr>
          <a:xfrm flipH="1">
            <a:off x="6195736" y="1700613"/>
            <a:ext cx="2680528" cy="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Düz Ok Bağlayıcısı 21"/>
          <p:cNvCxnSpPr>
            <a:cxnSpLocks/>
          </p:cNvCxnSpPr>
          <p:nvPr/>
        </p:nvCxnSpPr>
        <p:spPr>
          <a:xfrm>
            <a:off x="5386326" y="2204318"/>
            <a:ext cx="0" cy="124500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Düz Ok Bağlayıcısı 24"/>
          <p:cNvCxnSpPr>
            <a:cxnSpLocks/>
            <a:endCxn id="12" idx="3"/>
          </p:cNvCxnSpPr>
          <p:nvPr/>
        </p:nvCxnSpPr>
        <p:spPr>
          <a:xfrm flipH="1">
            <a:off x="6270460" y="3768959"/>
            <a:ext cx="260580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Metin kutusu 26"/>
          <p:cNvSpPr txBox="1"/>
          <p:nvPr/>
        </p:nvSpPr>
        <p:spPr>
          <a:xfrm>
            <a:off x="4183539" y="2586182"/>
            <a:ext cx="1287999" cy="307777"/>
          </a:xfrm>
          <a:prstGeom prst="rect">
            <a:avLst/>
          </a:prstGeom>
          <a:noFill/>
        </p:spPr>
        <p:txBody>
          <a:bodyPr wrap="square" rtlCol="0">
            <a:spAutoFit/>
          </a:bodyPr>
          <a:lstStyle/>
          <a:p>
            <a:r>
              <a:rPr lang="tr-TR" sz="1400" dirty="0"/>
              <a:t>Eğitim sonrası</a:t>
            </a:r>
            <a:endParaRPr lang="en-US" sz="1400" dirty="0"/>
          </a:p>
        </p:txBody>
      </p:sp>
      <p:sp>
        <p:nvSpPr>
          <p:cNvPr id="28" name="Metin kutusu 27"/>
          <p:cNvSpPr txBox="1"/>
          <p:nvPr/>
        </p:nvSpPr>
        <p:spPr>
          <a:xfrm>
            <a:off x="6570308" y="1323645"/>
            <a:ext cx="2262151" cy="307777"/>
          </a:xfrm>
          <a:prstGeom prst="rect">
            <a:avLst/>
          </a:prstGeom>
          <a:noFill/>
        </p:spPr>
        <p:txBody>
          <a:bodyPr wrap="square" rtlCol="0">
            <a:spAutoFit/>
          </a:bodyPr>
          <a:lstStyle/>
          <a:p>
            <a:r>
              <a:rPr lang="tr-TR" sz="1400" dirty="0"/>
              <a:t>Ayarlama, değerlendirme</a:t>
            </a:r>
            <a:endParaRPr lang="en-US" sz="1400" dirty="0"/>
          </a:p>
        </p:txBody>
      </p:sp>
      <p:sp>
        <p:nvSpPr>
          <p:cNvPr id="32" name="Metin kutusu 31"/>
          <p:cNvSpPr txBox="1"/>
          <p:nvPr/>
        </p:nvSpPr>
        <p:spPr>
          <a:xfrm>
            <a:off x="3295679" y="4486378"/>
            <a:ext cx="2262151" cy="307777"/>
          </a:xfrm>
          <a:prstGeom prst="rect">
            <a:avLst/>
          </a:prstGeom>
          <a:noFill/>
        </p:spPr>
        <p:txBody>
          <a:bodyPr wrap="square" rtlCol="0">
            <a:spAutoFit/>
          </a:bodyPr>
          <a:lstStyle/>
          <a:p>
            <a:r>
              <a:rPr lang="tr-TR" sz="1400" dirty="0"/>
              <a:t>Sonuç  başarımı ölçülmesi</a:t>
            </a:r>
            <a:endParaRPr lang="en-US" sz="1400" dirty="0"/>
          </a:p>
        </p:txBody>
      </p:sp>
      <p:cxnSp>
        <p:nvCxnSpPr>
          <p:cNvPr id="31" name="Düz Ok Bağlayıcısı 30">
            <a:extLst>
              <a:ext uri="{FF2B5EF4-FFF2-40B4-BE49-F238E27FC236}">
                <a16:creationId xmlns:a16="http://schemas.microsoft.com/office/drawing/2014/main" id="{F04622CE-5F52-40CC-8AE8-9DB63FB0F978}"/>
              </a:ext>
            </a:extLst>
          </p:cNvPr>
          <p:cNvCxnSpPr>
            <a:cxnSpLocks/>
          </p:cNvCxnSpPr>
          <p:nvPr/>
        </p:nvCxnSpPr>
        <p:spPr>
          <a:xfrm>
            <a:off x="5377692" y="4072002"/>
            <a:ext cx="0" cy="124500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Metin kutusu 32">
            <a:extLst>
              <a:ext uri="{FF2B5EF4-FFF2-40B4-BE49-F238E27FC236}">
                <a16:creationId xmlns:a16="http://schemas.microsoft.com/office/drawing/2014/main" id="{32D1DEAA-A88D-4E24-B2CD-70F50774B7CC}"/>
              </a:ext>
            </a:extLst>
          </p:cNvPr>
          <p:cNvSpPr txBox="1"/>
          <p:nvPr/>
        </p:nvSpPr>
        <p:spPr>
          <a:xfrm>
            <a:off x="3175279" y="1384355"/>
            <a:ext cx="922945" cy="307777"/>
          </a:xfrm>
          <a:prstGeom prst="rect">
            <a:avLst/>
          </a:prstGeom>
          <a:noFill/>
        </p:spPr>
        <p:txBody>
          <a:bodyPr wrap="square" rtlCol="0">
            <a:spAutoFit/>
          </a:bodyPr>
          <a:lstStyle/>
          <a:p>
            <a:r>
              <a:rPr lang="tr-TR" sz="1400" dirty="0"/>
              <a:t>Eğitim</a:t>
            </a:r>
            <a:endParaRPr lang="en-US" sz="1400" dirty="0"/>
          </a:p>
        </p:txBody>
      </p:sp>
    </p:spTree>
    <p:extLst>
      <p:ext uri="{BB962C8B-B14F-4D97-AF65-F5344CB8AC3E}">
        <p14:creationId xmlns:p14="http://schemas.microsoft.com/office/powerpoint/2010/main" val="3662879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Derin Sinir Ağlarda veri kümesi</a:t>
            </a:r>
          </a:p>
          <a:p>
            <a:pPr lvl="1" indent="0">
              <a:buNone/>
            </a:pPr>
            <a:endParaRPr lang="tr-TR" sz="2800" dirty="0"/>
          </a:p>
          <a:p>
            <a:pPr marL="1143000" lvl="1" indent="-457200"/>
            <a:r>
              <a:rPr lang="tr-TR" sz="2800" dirty="0"/>
              <a:t>Derin ağların eğitiminde kullanılabilecek el yazısın tanıma, nesne tanıma vb. çok geniş yelpazede açık kaynak kodlu ücretsiz veri kümeleri bulunmaktadır. En bilinenleri aşağıda açıklanmıştır.</a:t>
            </a:r>
          </a:p>
          <a:p>
            <a:pPr marL="1143000" lvl="1" indent="-457200"/>
            <a:endParaRPr lang="tr-TR" sz="2800" dirty="0"/>
          </a:p>
          <a:p>
            <a:pPr marL="1600200" lvl="2" indent="-457200"/>
            <a:r>
              <a:rPr lang="tr-TR" sz="2400" dirty="0"/>
              <a:t>MNIST (Mixed </a:t>
            </a:r>
            <a:r>
              <a:rPr lang="tr-TR" sz="2400" dirty="0" err="1"/>
              <a:t>National</a:t>
            </a:r>
            <a:r>
              <a:rPr lang="tr-TR" sz="2400" dirty="0"/>
              <a:t> </a:t>
            </a:r>
            <a:r>
              <a:rPr lang="tr-TR" sz="2400" dirty="0" err="1"/>
              <a:t>Instute</a:t>
            </a:r>
            <a:r>
              <a:rPr lang="tr-TR" sz="2400" dirty="0"/>
              <a:t> of </a:t>
            </a:r>
            <a:r>
              <a:rPr lang="tr-TR" sz="2400" dirty="0" err="1"/>
              <a:t>Standarts</a:t>
            </a:r>
            <a:r>
              <a:rPr lang="tr-TR" sz="2400" dirty="0"/>
              <a:t> </a:t>
            </a:r>
            <a:r>
              <a:rPr lang="tr-TR" sz="2400" dirty="0" err="1"/>
              <a:t>and</a:t>
            </a:r>
            <a:r>
              <a:rPr lang="tr-TR" sz="2400" dirty="0"/>
              <a:t> </a:t>
            </a:r>
            <a:r>
              <a:rPr lang="tr-TR" sz="2400" dirty="0" err="1"/>
              <a:t>Technology</a:t>
            </a:r>
            <a:r>
              <a:rPr lang="tr-TR" sz="2400" dirty="0"/>
              <a:t>): El yazısı ile yazılmış ve uygun bir şekilde sınıflandırılmış 60.000 eğitim ve 10.000 test görüntüsünden oluşur.</a:t>
            </a:r>
          </a:p>
          <a:p>
            <a:pPr marL="1600200" lvl="2" indent="-457200"/>
            <a:r>
              <a:rPr lang="tr-TR" sz="2400" dirty="0"/>
              <a:t>CIFAR (</a:t>
            </a:r>
            <a:r>
              <a:rPr lang="tr-TR" sz="2400" dirty="0" err="1"/>
              <a:t>Canadian</a:t>
            </a:r>
            <a:r>
              <a:rPr lang="tr-TR" sz="2400" dirty="0"/>
              <a:t> </a:t>
            </a:r>
            <a:r>
              <a:rPr lang="tr-TR" sz="2400" dirty="0" err="1"/>
              <a:t>Institute</a:t>
            </a:r>
            <a:r>
              <a:rPr lang="tr-TR" sz="2400" dirty="0"/>
              <a:t> </a:t>
            </a:r>
            <a:r>
              <a:rPr lang="tr-TR" sz="2400" dirty="0" err="1"/>
              <a:t>for</a:t>
            </a:r>
            <a:r>
              <a:rPr lang="tr-TR" sz="2400" dirty="0"/>
              <a:t> </a:t>
            </a:r>
            <a:r>
              <a:rPr lang="tr-TR" sz="2400" dirty="0" err="1"/>
              <a:t>advanced</a:t>
            </a:r>
            <a:r>
              <a:rPr lang="tr-TR" sz="2400" dirty="0"/>
              <a:t> </a:t>
            </a:r>
            <a:r>
              <a:rPr lang="tr-TR" sz="2400" dirty="0" err="1"/>
              <a:t>Research</a:t>
            </a:r>
            <a:r>
              <a:rPr lang="tr-TR" sz="2400" dirty="0"/>
              <a:t>): 80 milyon küçük görüntü kümesi içerir. Nesne tanıma amacıyla kullanılır. Uçak, kuş, kedi, vb. görüntüler içerir.</a:t>
            </a:r>
          </a:p>
          <a:p>
            <a:pPr marL="1600200" lvl="2" indent="-457200"/>
            <a:r>
              <a:rPr lang="tr-TR" sz="2400" dirty="0" err="1"/>
              <a:t>ImageNet</a:t>
            </a:r>
            <a:r>
              <a:rPr lang="tr-TR" sz="2400" dirty="0"/>
              <a:t>: 14 milyondan fazla görüntü ve 20.000’den fazla sınıf içerir. Sınıflar basit nesnelerden oluşur: araç, yiyecek, ağaç, vb.</a:t>
            </a:r>
            <a:endParaRPr lang="tr-TR" sz="2400" dirty="0">
              <a:solidFill>
                <a:srgbClr val="FF0000"/>
              </a:solidFill>
            </a:endParaRPr>
          </a:p>
          <a:p>
            <a:pPr marL="1600200" lvl="2" indent="-457200"/>
            <a:endParaRPr lang="tr-TR" sz="2400" dirty="0"/>
          </a:p>
          <a:p>
            <a:pPr marL="1143000" lvl="1" indent="-457200"/>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16</a:t>
            </a:fld>
            <a:endParaRPr lang="tr-TR"/>
          </a:p>
        </p:txBody>
      </p:sp>
    </p:spTree>
    <p:extLst>
      <p:ext uri="{BB962C8B-B14F-4D97-AF65-F5344CB8AC3E}">
        <p14:creationId xmlns:p14="http://schemas.microsoft.com/office/powerpoint/2010/main" val="746804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Derin Öğrenme Kütüphaneleri</a:t>
            </a:r>
          </a:p>
          <a:p>
            <a:pPr marL="1143000" lvl="1" indent="-457200"/>
            <a:endParaRPr lang="tr-TR" dirty="0"/>
          </a:p>
          <a:p>
            <a:pPr marL="1143000" lvl="1" indent="-457200">
              <a:lnSpc>
                <a:spcPct val="100000"/>
              </a:lnSpc>
            </a:pPr>
            <a:r>
              <a:rPr lang="tr-TR" sz="2800" dirty="0"/>
              <a:t>Derin öğrenme için geliştirilmiş çok sayıda kütüphane vardır. En yaygın kullanılanları aşağıda açıklanmıştır.</a:t>
            </a:r>
          </a:p>
          <a:p>
            <a:pPr marL="1600200" lvl="2" indent="-457200">
              <a:lnSpc>
                <a:spcPct val="100000"/>
              </a:lnSpc>
            </a:pPr>
            <a:r>
              <a:rPr lang="tr-TR" sz="2400" dirty="0" err="1"/>
              <a:t>TensorFlow</a:t>
            </a:r>
            <a:r>
              <a:rPr lang="tr-TR" sz="2400" dirty="0"/>
              <a:t>: Sayısal hesaplama için kullanılan açık kaynak kodlu bir </a:t>
            </a:r>
            <a:r>
              <a:rPr lang="tr-TR" sz="2400" dirty="0" err="1"/>
              <a:t>Phyton</a:t>
            </a:r>
            <a:r>
              <a:rPr lang="tr-TR" sz="2400" dirty="0"/>
              <a:t> derin öğrenme kütüphanesidir.</a:t>
            </a:r>
          </a:p>
          <a:p>
            <a:pPr marL="1600200" lvl="2" indent="-457200">
              <a:lnSpc>
                <a:spcPct val="100000"/>
              </a:lnSpc>
            </a:pPr>
            <a:endParaRPr lang="tr-TR" sz="2400" dirty="0"/>
          </a:p>
          <a:p>
            <a:pPr marL="1600200" lvl="2" indent="-457200">
              <a:lnSpc>
                <a:spcPct val="100000"/>
              </a:lnSpc>
            </a:pPr>
            <a:r>
              <a:rPr lang="tr-TR" sz="2400" dirty="0" err="1"/>
              <a:t>Theano</a:t>
            </a:r>
            <a:r>
              <a:rPr lang="tr-TR" sz="2400" dirty="0"/>
              <a:t>: Matematik ifadelerini etkili bir şekilde kullanmayı sağlayan </a:t>
            </a:r>
            <a:r>
              <a:rPr lang="tr-TR" sz="2400" dirty="0" err="1"/>
              <a:t>Phyton</a:t>
            </a:r>
            <a:r>
              <a:rPr lang="tr-TR" sz="2400" dirty="0"/>
              <a:t> derin öğrenme kütüphanesidir.</a:t>
            </a:r>
          </a:p>
          <a:p>
            <a:pPr marL="1600200" lvl="2" indent="-457200">
              <a:lnSpc>
                <a:spcPct val="100000"/>
              </a:lnSpc>
            </a:pPr>
            <a:endParaRPr lang="tr-TR" sz="2400" dirty="0"/>
          </a:p>
          <a:p>
            <a:pPr marL="1600200" lvl="2" indent="-457200">
              <a:lnSpc>
                <a:spcPct val="100000"/>
              </a:lnSpc>
            </a:pPr>
            <a:r>
              <a:rPr lang="tr-TR" sz="2400" dirty="0" err="1"/>
              <a:t>Keras</a:t>
            </a:r>
            <a:r>
              <a:rPr lang="tr-TR" sz="2400" dirty="0"/>
              <a:t>: Hem </a:t>
            </a:r>
            <a:r>
              <a:rPr lang="tr-TR" sz="2400" dirty="0" err="1"/>
              <a:t>Theano</a:t>
            </a:r>
            <a:r>
              <a:rPr lang="tr-TR" sz="2400" dirty="0"/>
              <a:t> hem de </a:t>
            </a:r>
            <a:r>
              <a:rPr lang="tr-TR" sz="2400" dirty="0" err="1"/>
              <a:t>Tensorflow</a:t>
            </a:r>
            <a:r>
              <a:rPr lang="tr-TR" sz="2400" dirty="0"/>
              <a:t> üzerinde çalışan </a:t>
            </a:r>
            <a:r>
              <a:rPr lang="tr-TR" sz="2400" dirty="0" err="1"/>
              <a:t>Phyton</a:t>
            </a:r>
            <a:r>
              <a:rPr lang="tr-TR" sz="2400" dirty="0"/>
              <a:t> ile yazılmış bir derin öğrenme kütüphanesidir.</a:t>
            </a:r>
          </a:p>
          <a:p>
            <a:pPr lvl="1" indent="0">
              <a:buNone/>
            </a:pPr>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17</a:t>
            </a:fld>
            <a:endParaRPr lang="tr-TR"/>
          </a:p>
        </p:txBody>
      </p:sp>
    </p:spTree>
    <p:extLst>
      <p:ext uri="{BB962C8B-B14F-4D97-AF65-F5344CB8AC3E}">
        <p14:creationId xmlns:p14="http://schemas.microsoft.com/office/powerpoint/2010/main" val="892664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Derin Öğrenme Kütüphaneleri</a:t>
            </a:r>
          </a:p>
          <a:p>
            <a:pPr indent="0">
              <a:buNone/>
            </a:pPr>
            <a:endParaRPr lang="tr-TR" b="1" dirty="0"/>
          </a:p>
          <a:p>
            <a:pPr marL="1600200" lvl="2" indent="-457200">
              <a:lnSpc>
                <a:spcPct val="100000"/>
              </a:lnSpc>
            </a:pPr>
            <a:r>
              <a:rPr lang="tr-TR" sz="2400" dirty="0" err="1"/>
              <a:t>Torch</a:t>
            </a:r>
            <a:r>
              <a:rPr lang="tr-TR" sz="2400" dirty="0"/>
              <a:t>: Algoritmaları oluşturma konusunda daha işlevsel, kullanıcı dostu </a:t>
            </a:r>
            <a:r>
              <a:rPr lang="tr-TR" sz="2400" dirty="0" err="1"/>
              <a:t>arayüzlü</a:t>
            </a:r>
            <a:r>
              <a:rPr lang="tr-TR" sz="2400" dirty="0"/>
              <a:t> bir derin öğrenme kütüphanesidir.</a:t>
            </a:r>
          </a:p>
          <a:p>
            <a:pPr marL="1600200" lvl="2" indent="-457200">
              <a:lnSpc>
                <a:spcPct val="100000"/>
              </a:lnSpc>
            </a:pPr>
            <a:endParaRPr lang="tr-TR" sz="2400" dirty="0"/>
          </a:p>
          <a:p>
            <a:pPr marL="1600200" lvl="2" indent="-457200">
              <a:lnSpc>
                <a:spcPct val="100000"/>
              </a:lnSpc>
            </a:pPr>
            <a:r>
              <a:rPr lang="tr-TR" sz="2400" dirty="0"/>
              <a:t>DL4J (</a:t>
            </a:r>
            <a:r>
              <a:rPr lang="tr-TR" sz="2400" dirty="0" err="1"/>
              <a:t>Deep</a:t>
            </a:r>
            <a:r>
              <a:rPr lang="tr-TR" sz="2400" dirty="0"/>
              <a:t> Learning </a:t>
            </a:r>
            <a:r>
              <a:rPr lang="tr-TR" sz="2400" dirty="0" err="1"/>
              <a:t>for</a:t>
            </a:r>
            <a:r>
              <a:rPr lang="tr-TR" sz="2400" dirty="0"/>
              <a:t> Java): </a:t>
            </a:r>
            <a:r>
              <a:rPr lang="tr-TR" sz="2400" dirty="0" err="1"/>
              <a:t>Keras</a:t>
            </a:r>
            <a:r>
              <a:rPr lang="tr-TR" sz="2400" dirty="0"/>
              <a:t>, </a:t>
            </a:r>
            <a:r>
              <a:rPr lang="tr-TR" sz="2400" dirty="0" err="1"/>
              <a:t>TensorFlow</a:t>
            </a:r>
            <a:r>
              <a:rPr lang="tr-TR" sz="2400" dirty="0"/>
              <a:t> gibi açık kaynak kütüphaneleri üzerinde çalışabilen bir Java derin öğrenme kütüphanesidir.</a:t>
            </a:r>
          </a:p>
          <a:p>
            <a:pPr marL="1600200" lvl="2" indent="-457200">
              <a:lnSpc>
                <a:spcPct val="100000"/>
              </a:lnSpc>
            </a:pPr>
            <a:endParaRPr lang="tr-TR" sz="2400" dirty="0"/>
          </a:p>
          <a:p>
            <a:pPr marL="1600200" lvl="2" indent="-457200">
              <a:lnSpc>
                <a:spcPct val="100000"/>
              </a:lnSpc>
            </a:pPr>
            <a:r>
              <a:rPr lang="tr-TR" sz="2400" dirty="0" err="1"/>
              <a:t>Caffe</a:t>
            </a:r>
            <a:r>
              <a:rPr lang="tr-TR" sz="2400" dirty="0"/>
              <a:t>: Özellikle CNN’de çok hızlı çalışan modüler ve kullanıcı dostu </a:t>
            </a:r>
            <a:r>
              <a:rPr lang="tr-TR" sz="2400" dirty="0" err="1"/>
              <a:t>arayüzlü</a:t>
            </a:r>
            <a:r>
              <a:rPr lang="tr-TR" sz="2400" dirty="0"/>
              <a:t> derin öğrenme kütüphanesidir.</a:t>
            </a:r>
          </a:p>
          <a:p>
            <a:pPr lvl="1" indent="0">
              <a:buNone/>
            </a:pPr>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18</a:t>
            </a:fld>
            <a:endParaRPr lang="tr-TR"/>
          </a:p>
        </p:txBody>
      </p:sp>
    </p:spTree>
    <p:extLst>
      <p:ext uri="{BB962C8B-B14F-4D97-AF65-F5344CB8AC3E}">
        <p14:creationId xmlns:p14="http://schemas.microsoft.com/office/powerpoint/2010/main" val="1197839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Derin Öğrenme için kullanılan programlama dilleri</a:t>
            </a:r>
          </a:p>
          <a:p>
            <a:pPr marL="685800" indent="-457200"/>
            <a:r>
              <a:rPr lang="tr-TR" dirty="0"/>
              <a:t>Derin öğrenme için genellikle kullanılan programlama dilleri aşağıda sıralanmıştır.</a:t>
            </a:r>
          </a:p>
          <a:p>
            <a:pPr indent="0">
              <a:buNone/>
            </a:pPr>
            <a:endParaRPr lang="tr-TR" dirty="0"/>
          </a:p>
          <a:p>
            <a:pPr marL="1143000" lvl="1" indent="-457200"/>
            <a:r>
              <a:rPr lang="tr-TR" dirty="0" err="1"/>
              <a:t>Phyton</a:t>
            </a:r>
            <a:r>
              <a:rPr lang="tr-TR" dirty="0"/>
              <a:t>: En esnek dillerden biridir. Basitliği sayesinde yapay zeka alanında en sık kullanılan dillerden biridir.</a:t>
            </a:r>
          </a:p>
          <a:p>
            <a:pPr marL="1143000" lvl="1" indent="-457200"/>
            <a:endParaRPr lang="tr-TR" dirty="0"/>
          </a:p>
          <a:p>
            <a:pPr marL="1143000" lvl="1" indent="-457200"/>
            <a:r>
              <a:rPr lang="tr-TR" dirty="0"/>
              <a:t>C++: Donanım düzeyinde programlama yeteneği sayesinde derin öğrenme projelerine uygundur.</a:t>
            </a:r>
          </a:p>
          <a:p>
            <a:pPr marL="1143000" lvl="1" indent="-457200"/>
            <a:endParaRPr lang="tr-TR" dirty="0"/>
          </a:p>
          <a:p>
            <a:pPr marL="1143000" lvl="1" indent="-457200"/>
            <a:r>
              <a:rPr lang="tr-TR" dirty="0"/>
              <a:t>Java: Algoritma kodlamada kolaylığı ile derin öğrenme projelerine uygundur.</a:t>
            </a:r>
          </a:p>
          <a:p>
            <a:pPr marL="1143000" lvl="1" indent="-457200"/>
            <a:endParaRPr lang="tr-TR" dirty="0"/>
          </a:p>
          <a:p>
            <a:pPr marL="1143000" lvl="1" indent="-457200"/>
            <a:r>
              <a:rPr lang="tr-TR" dirty="0"/>
              <a:t>R dili: İstatistiksel modellerin üretilmesinde esneklik sağlar. Oldukça yeni bir dil olmasına rağmen akademik çalışmalarda ve sektörde yaygınlığı artmaktadır. </a:t>
            </a:r>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19</a:t>
            </a:fld>
            <a:endParaRPr lang="tr-TR"/>
          </a:p>
        </p:txBody>
      </p:sp>
    </p:spTree>
    <p:extLst>
      <p:ext uri="{BB962C8B-B14F-4D97-AF65-F5344CB8AC3E}">
        <p14:creationId xmlns:p14="http://schemas.microsoft.com/office/powerpoint/2010/main" val="1449202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lstStyle/>
          <a:p>
            <a:pPr indent="0">
              <a:buNone/>
            </a:pPr>
            <a:endParaRPr lang="tr-TR" b="1" dirty="0"/>
          </a:p>
          <a:p>
            <a:pPr indent="0">
              <a:buNone/>
            </a:pPr>
            <a:r>
              <a:rPr lang="tr-TR" b="1" dirty="0"/>
              <a:t>KONULAR</a:t>
            </a:r>
          </a:p>
          <a:p>
            <a:pPr indent="0">
              <a:buNone/>
            </a:pPr>
            <a:endParaRPr lang="tr-TR" b="1" dirty="0"/>
          </a:p>
          <a:p>
            <a:pPr marL="685800" indent="-457200">
              <a:lnSpc>
                <a:spcPct val="100000"/>
              </a:lnSpc>
            </a:pPr>
            <a:r>
              <a:rPr lang="tr-TR" dirty="0"/>
              <a:t>Derin öğrenme tanımı</a:t>
            </a:r>
          </a:p>
          <a:p>
            <a:pPr marL="685800" indent="-457200">
              <a:lnSpc>
                <a:spcPct val="100000"/>
              </a:lnSpc>
            </a:pPr>
            <a:r>
              <a:rPr lang="tr-TR" dirty="0"/>
              <a:t>Sayısal görüntü işlemeye giriş</a:t>
            </a:r>
          </a:p>
          <a:p>
            <a:pPr marL="685800" indent="-457200">
              <a:lnSpc>
                <a:spcPct val="100000"/>
              </a:lnSpc>
            </a:pPr>
            <a:r>
              <a:rPr lang="tr-TR" dirty="0"/>
              <a:t>Derin ağlarda veri kümesi</a:t>
            </a:r>
          </a:p>
          <a:p>
            <a:pPr marL="685800" indent="-457200">
              <a:lnSpc>
                <a:spcPct val="100000"/>
              </a:lnSpc>
            </a:pPr>
            <a:r>
              <a:rPr lang="tr-TR" dirty="0" err="1"/>
              <a:t>Evrişimsel</a:t>
            </a:r>
            <a:r>
              <a:rPr lang="tr-TR" dirty="0"/>
              <a:t> sinir ağları</a:t>
            </a:r>
          </a:p>
          <a:p>
            <a:pPr marL="685800" indent="-457200">
              <a:lnSpc>
                <a:spcPct val="100000"/>
              </a:lnSpc>
            </a:pPr>
            <a:r>
              <a:rPr lang="tr-TR" dirty="0" err="1"/>
              <a:t>Konvolüsyon</a:t>
            </a:r>
            <a:r>
              <a:rPr lang="tr-TR" dirty="0"/>
              <a:t>, Havuzlama, </a:t>
            </a:r>
            <a:r>
              <a:rPr lang="tr-TR" dirty="0" err="1"/>
              <a:t>ReLU</a:t>
            </a:r>
            <a:r>
              <a:rPr lang="tr-TR" dirty="0"/>
              <a:t> katmanları</a:t>
            </a:r>
          </a:p>
          <a:p>
            <a:pPr marL="685800" indent="-457200">
              <a:lnSpc>
                <a:spcPct val="100000"/>
              </a:lnSpc>
            </a:pPr>
            <a:r>
              <a:rPr lang="tr-TR" dirty="0"/>
              <a:t>Derin ağ eğitiminde karşılaşılabilecek sorunlar</a:t>
            </a:r>
          </a:p>
          <a:p>
            <a:pPr marL="685800" indent="-457200">
              <a:lnSpc>
                <a:spcPct val="100000"/>
              </a:lnSpc>
            </a:pPr>
            <a:r>
              <a:rPr lang="tr-TR" dirty="0"/>
              <a:t>Transfer öğrenme</a:t>
            </a:r>
          </a:p>
          <a:p>
            <a:pPr marL="685800" indent="-457200">
              <a:lnSpc>
                <a:spcPct val="100000"/>
              </a:lnSpc>
            </a:pPr>
            <a:r>
              <a:rPr lang="tr-TR" dirty="0"/>
              <a:t>Veri </a:t>
            </a:r>
            <a:r>
              <a:rPr lang="tr-TR" dirty="0" err="1"/>
              <a:t>çoklama</a:t>
            </a:r>
            <a:endParaRPr lang="tr-TR"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2</a:t>
            </a:fld>
            <a:endParaRPr lang="tr-TR"/>
          </a:p>
        </p:txBody>
      </p:sp>
    </p:spTree>
    <p:extLst>
      <p:ext uri="{BB962C8B-B14F-4D97-AF65-F5344CB8AC3E}">
        <p14:creationId xmlns:p14="http://schemas.microsoft.com/office/powerpoint/2010/main" val="4231996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err="1"/>
              <a:t>Evrişimsel</a:t>
            </a:r>
            <a:r>
              <a:rPr lang="tr-TR" b="1" dirty="0"/>
              <a:t> Sinir Ağlar (CNN)</a:t>
            </a:r>
          </a:p>
          <a:p>
            <a:pPr marL="685800" indent="-457200"/>
            <a:endParaRPr lang="tr-TR" b="1" dirty="0"/>
          </a:p>
          <a:p>
            <a:pPr marL="1143000" lvl="1" indent="-457200"/>
            <a:r>
              <a:rPr lang="tr-TR" dirty="0" err="1"/>
              <a:t>YSA’lara</a:t>
            </a:r>
            <a:r>
              <a:rPr lang="tr-TR" dirty="0"/>
              <a:t> göre daha fazla sinir ve katmana sahiptir.</a:t>
            </a:r>
          </a:p>
          <a:p>
            <a:pPr lvl="1" indent="0">
              <a:buNone/>
            </a:pPr>
            <a:endParaRPr lang="tr-TR" dirty="0"/>
          </a:p>
          <a:p>
            <a:pPr marL="1143000" lvl="1" indent="-457200"/>
            <a:r>
              <a:rPr lang="tr-TR" dirty="0"/>
              <a:t>Çalışma şekilleri farklıdır. Örneğin </a:t>
            </a:r>
            <a:r>
              <a:rPr lang="tr-TR" dirty="0" err="1"/>
              <a:t>YSA’lar</a:t>
            </a:r>
            <a:r>
              <a:rPr lang="tr-TR" dirty="0"/>
              <a:t> şekil tanıma yaparken alt parçalar yerine şeklin tamamını tanımaya çalışır,  CNN önce şeklin alt parçalarını bulur ardından bu şekiller birleştirilerek şeklin tamamı bulunur. </a:t>
            </a:r>
          </a:p>
          <a:p>
            <a:pPr lvl="1" indent="0">
              <a:buNone/>
            </a:pPr>
            <a:endParaRPr lang="tr-TR" dirty="0"/>
          </a:p>
          <a:p>
            <a:pPr marL="1143000" lvl="1" indent="-457200"/>
            <a:r>
              <a:rPr lang="tr-TR" dirty="0"/>
              <a:t>CNN </a:t>
            </a:r>
            <a:r>
              <a:rPr lang="tr-TR" dirty="0" err="1"/>
              <a:t>konvolüsyon</a:t>
            </a:r>
            <a:r>
              <a:rPr lang="tr-TR" dirty="0"/>
              <a:t> (</a:t>
            </a:r>
            <a:r>
              <a:rPr lang="tr-TR" dirty="0" err="1"/>
              <a:t>evrişim</a:t>
            </a:r>
            <a:r>
              <a:rPr lang="tr-TR" dirty="0"/>
              <a:t>), havuzlama(</a:t>
            </a:r>
            <a:r>
              <a:rPr lang="tr-TR" dirty="0" err="1"/>
              <a:t>pooling</a:t>
            </a:r>
            <a:r>
              <a:rPr lang="tr-TR" dirty="0"/>
              <a:t>) ve tam bağlı (</a:t>
            </a:r>
            <a:r>
              <a:rPr lang="tr-TR" dirty="0" err="1"/>
              <a:t>fully-connected</a:t>
            </a:r>
            <a:r>
              <a:rPr lang="tr-TR" dirty="0"/>
              <a:t>) katmanlardan oluşur.</a:t>
            </a:r>
          </a:p>
          <a:p>
            <a:pPr marL="1143000" lvl="1" indent="-457200"/>
            <a:endParaRPr lang="tr-TR" dirty="0"/>
          </a:p>
          <a:p>
            <a:pPr marL="1143000" lvl="1" indent="-457200"/>
            <a:r>
              <a:rPr lang="tr-TR" dirty="0"/>
              <a:t>CNN’e ait ilk </a:t>
            </a:r>
            <a:r>
              <a:rPr lang="tr-TR" dirty="0" err="1"/>
              <a:t>konvolüsyon</a:t>
            </a:r>
            <a:r>
              <a:rPr lang="tr-TR" dirty="0"/>
              <a:t> katmanı görüntüde kenar bulma, köşe bulma vb. genel özellikleri bulmaya yönelik çalışır. Sinir ağının sonuna doğru ise probleme özgü ayırt edici özellikler elde edilir.</a:t>
            </a:r>
          </a:p>
          <a:p>
            <a:pPr indent="0">
              <a:buNone/>
            </a:pPr>
            <a:endParaRPr lang="tr-TR" b="1" dirty="0"/>
          </a:p>
          <a:p>
            <a:pPr marL="1143000" lvl="1" indent="-457200"/>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20</a:t>
            </a:fld>
            <a:endParaRPr lang="tr-TR"/>
          </a:p>
        </p:txBody>
      </p:sp>
    </p:spTree>
    <p:extLst>
      <p:ext uri="{BB962C8B-B14F-4D97-AF65-F5344CB8AC3E}">
        <p14:creationId xmlns:p14="http://schemas.microsoft.com/office/powerpoint/2010/main" val="4262964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z="2800" b="1" dirty="0" err="1">
                <a:latin typeface="Calibri" panose="020F0502020204030204" pitchFamily="34" charset="0"/>
                <a:cs typeface="Calibri" panose="020F0502020204030204" pitchFamily="34" charset="0"/>
              </a:rPr>
              <a:t>Evrişimsel</a:t>
            </a:r>
            <a:r>
              <a:rPr lang="tr-TR" sz="2800" b="1" dirty="0">
                <a:latin typeface="Calibri" panose="020F0502020204030204" pitchFamily="34" charset="0"/>
                <a:cs typeface="Calibri" panose="020F0502020204030204" pitchFamily="34" charset="0"/>
              </a:rPr>
              <a:t> Sinir Ağlar (CNN)</a:t>
            </a:r>
            <a:br>
              <a:rPr lang="tr-TR" b="1" dirty="0"/>
            </a:br>
            <a:endParaRPr lang="en-US" dirty="0"/>
          </a:p>
        </p:txBody>
      </p:sp>
      <p:sp>
        <p:nvSpPr>
          <p:cNvPr id="4" name="Veri Yer Tutucusu 3"/>
          <p:cNvSpPr>
            <a:spLocks noGrp="1"/>
          </p:cNvSpPr>
          <p:nvPr>
            <p:ph type="dt" sz="half" idx="10"/>
          </p:nvPr>
        </p:nvSpPr>
        <p:spPr/>
        <p:txBody>
          <a:bodyPr/>
          <a:lstStyle/>
          <a:p>
            <a:r>
              <a:rPr lang="tr-TR"/>
              <a:t>SAKARYA ÜNİVERSİTESİ</a:t>
            </a:r>
          </a:p>
        </p:txBody>
      </p:sp>
      <p:sp>
        <p:nvSpPr>
          <p:cNvPr id="5" name="Altbilgi Yer Tutucusu 4"/>
          <p:cNvSpPr>
            <a:spLocks noGrp="1"/>
          </p:cNvSpPr>
          <p:nvPr>
            <p:ph type="ftr" sz="quarter" idx="11"/>
          </p:nvPr>
        </p:nvSpPr>
        <p:spPr/>
        <p:txBody>
          <a:bodyPr/>
          <a:lstStyle/>
          <a:p>
            <a:r>
              <a:rPr lang="tr-TR"/>
              <a:t>BSM 310 - YAPAY ZEKA</a:t>
            </a:r>
          </a:p>
        </p:txBody>
      </p:sp>
      <p:sp>
        <p:nvSpPr>
          <p:cNvPr id="6" name="Slayt Numarası Yer Tutucusu 5"/>
          <p:cNvSpPr>
            <a:spLocks noGrp="1"/>
          </p:cNvSpPr>
          <p:nvPr>
            <p:ph type="sldNum" sz="quarter" idx="12"/>
          </p:nvPr>
        </p:nvSpPr>
        <p:spPr/>
        <p:txBody>
          <a:bodyPr/>
          <a:lstStyle/>
          <a:p>
            <a:fld id="{C1F5A76D-A341-4DC9-A16D-ADA4CAA179CD}" type="slidenum">
              <a:rPr lang="tr-TR" smtClean="0"/>
              <a:t>21</a:t>
            </a:fld>
            <a:endParaRPr lang="tr-TR"/>
          </a:p>
        </p:txBody>
      </p:sp>
      <p:pic>
        <p:nvPicPr>
          <p:cNvPr id="7" name="Resim 6"/>
          <p:cNvPicPr/>
          <p:nvPr/>
        </p:nvPicPr>
        <p:blipFill>
          <a:blip r:embed="rId2">
            <a:extLst>
              <a:ext uri="{28A0092B-C50C-407E-A947-70E740481C1C}">
                <a14:useLocalDpi xmlns:a14="http://schemas.microsoft.com/office/drawing/2010/main" val="0"/>
              </a:ext>
            </a:extLst>
          </a:blip>
          <a:srcRect/>
          <a:stretch>
            <a:fillRect/>
          </a:stretch>
        </p:blipFill>
        <p:spPr bwMode="auto">
          <a:xfrm>
            <a:off x="1142860" y="2300557"/>
            <a:ext cx="9288816" cy="3169165"/>
          </a:xfrm>
          <a:prstGeom prst="rect">
            <a:avLst/>
          </a:prstGeom>
          <a:noFill/>
          <a:ln>
            <a:noFill/>
          </a:ln>
        </p:spPr>
      </p:pic>
    </p:spTree>
    <p:extLst>
      <p:ext uri="{BB962C8B-B14F-4D97-AF65-F5344CB8AC3E}">
        <p14:creationId xmlns:p14="http://schemas.microsoft.com/office/powerpoint/2010/main" val="3778200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z="2800" b="1" dirty="0" err="1">
                <a:latin typeface="Calibri" panose="020F0502020204030204" pitchFamily="34" charset="0"/>
                <a:cs typeface="Calibri" panose="020F0502020204030204" pitchFamily="34" charset="0"/>
              </a:rPr>
              <a:t>Evrişimsel</a:t>
            </a:r>
            <a:r>
              <a:rPr lang="tr-TR" sz="2800" b="1" dirty="0">
                <a:latin typeface="Calibri" panose="020F0502020204030204" pitchFamily="34" charset="0"/>
                <a:cs typeface="Calibri" panose="020F0502020204030204" pitchFamily="34" charset="0"/>
              </a:rPr>
              <a:t> Sinir Ağlar (</a:t>
            </a:r>
            <a:r>
              <a:rPr lang="tr-TR" sz="2800" b="1" dirty="0" err="1">
                <a:latin typeface="Calibri" panose="020F0502020204030204" pitchFamily="34" charset="0"/>
                <a:cs typeface="Calibri" panose="020F0502020204030204" pitchFamily="34" charset="0"/>
              </a:rPr>
              <a:t>Convolutional</a:t>
            </a:r>
            <a:r>
              <a:rPr lang="tr-TR" sz="2800" b="1" dirty="0">
                <a:latin typeface="Calibri" panose="020F0502020204030204" pitchFamily="34" charset="0"/>
                <a:cs typeface="Calibri" panose="020F0502020204030204" pitchFamily="34" charset="0"/>
              </a:rPr>
              <a:t> </a:t>
            </a:r>
            <a:r>
              <a:rPr lang="tr-TR" sz="2800" b="1" dirty="0" err="1">
                <a:latin typeface="Calibri" panose="020F0502020204030204" pitchFamily="34" charset="0"/>
                <a:cs typeface="Calibri" panose="020F0502020204030204" pitchFamily="34" charset="0"/>
              </a:rPr>
              <a:t>Neural</a:t>
            </a:r>
            <a:r>
              <a:rPr lang="tr-TR" sz="2800" b="1" dirty="0">
                <a:latin typeface="Calibri" panose="020F0502020204030204" pitchFamily="34" charset="0"/>
                <a:cs typeface="Calibri" panose="020F0502020204030204" pitchFamily="34" charset="0"/>
              </a:rPr>
              <a:t> Networks - CNN)</a:t>
            </a:r>
            <a:br>
              <a:rPr lang="tr-TR" b="1" dirty="0"/>
            </a:br>
            <a:endParaRPr lang="en-US" dirty="0"/>
          </a:p>
        </p:txBody>
      </p:sp>
      <p:sp>
        <p:nvSpPr>
          <p:cNvPr id="4" name="Veri Yer Tutucusu 3"/>
          <p:cNvSpPr>
            <a:spLocks noGrp="1"/>
          </p:cNvSpPr>
          <p:nvPr>
            <p:ph type="dt" sz="half" idx="10"/>
          </p:nvPr>
        </p:nvSpPr>
        <p:spPr/>
        <p:txBody>
          <a:bodyPr/>
          <a:lstStyle/>
          <a:p>
            <a:r>
              <a:rPr lang="tr-TR"/>
              <a:t>SAKARYA ÜNİVERSİTESİ</a:t>
            </a:r>
          </a:p>
        </p:txBody>
      </p:sp>
      <p:sp>
        <p:nvSpPr>
          <p:cNvPr id="5" name="Altbilgi Yer Tutucusu 4"/>
          <p:cNvSpPr>
            <a:spLocks noGrp="1"/>
          </p:cNvSpPr>
          <p:nvPr>
            <p:ph type="ftr" sz="quarter" idx="11"/>
          </p:nvPr>
        </p:nvSpPr>
        <p:spPr/>
        <p:txBody>
          <a:bodyPr/>
          <a:lstStyle/>
          <a:p>
            <a:r>
              <a:rPr lang="tr-TR"/>
              <a:t>BSM 310 - YAPAY ZEKA</a:t>
            </a:r>
          </a:p>
        </p:txBody>
      </p:sp>
      <p:sp>
        <p:nvSpPr>
          <p:cNvPr id="6" name="Slayt Numarası Yer Tutucusu 5"/>
          <p:cNvSpPr>
            <a:spLocks noGrp="1"/>
          </p:cNvSpPr>
          <p:nvPr>
            <p:ph type="sldNum" sz="quarter" idx="12"/>
          </p:nvPr>
        </p:nvSpPr>
        <p:spPr/>
        <p:txBody>
          <a:bodyPr/>
          <a:lstStyle/>
          <a:p>
            <a:fld id="{C1F5A76D-A341-4DC9-A16D-ADA4CAA179CD}" type="slidenum">
              <a:rPr lang="tr-TR" smtClean="0"/>
              <a:t>22</a:t>
            </a:fld>
            <a:endParaRPr lang="tr-TR"/>
          </a:p>
        </p:txBody>
      </p:sp>
      <p:pic>
        <p:nvPicPr>
          <p:cNvPr id="8" name="Resim 7"/>
          <p:cNvPicPr>
            <a:picLocks noChangeAspect="1"/>
          </p:cNvPicPr>
          <p:nvPr/>
        </p:nvPicPr>
        <p:blipFill>
          <a:blip r:embed="rId2"/>
          <a:stretch>
            <a:fillRect/>
          </a:stretch>
        </p:blipFill>
        <p:spPr>
          <a:xfrm>
            <a:off x="2114233" y="1625132"/>
            <a:ext cx="8105775" cy="2124075"/>
          </a:xfrm>
          <a:prstGeom prst="rect">
            <a:avLst/>
          </a:prstGeom>
        </p:spPr>
      </p:pic>
      <p:sp>
        <p:nvSpPr>
          <p:cNvPr id="9" name="Metin kutusu 8"/>
          <p:cNvSpPr txBox="1"/>
          <p:nvPr/>
        </p:nvSpPr>
        <p:spPr>
          <a:xfrm>
            <a:off x="589281" y="4170830"/>
            <a:ext cx="11155680" cy="1569660"/>
          </a:xfrm>
          <a:prstGeom prst="rect">
            <a:avLst/>
          </a:prstGeom>
          <a:noFill/>
        </p:spPr>
        <p:txBody>
          <a:bodyPr wrap="square" rtlCol="0">
            <a:spAutoFit/>
          </a:bodyPr>
          <a:lstStyle/>
          <a:p>
            <a:pPr marL="342900" indent="-342900">
              <a:buFont typeface="Arial" panose="020B0604020202020204" pitchFamily="34" charset="0"/>
              <a:buChar char="•"/>
            </a:pPr>
            <a:r>
              <a:rPr lang="tr-TR" sz="2400" dirty="0"/>
              <a:t>Yukarıdaki şekil 1998 yılında </a:t>
            </a:r>
            <a:r>
              <a:rPr lang="tr-TR" sz="2400" dirty="0" err="1"/>
              <a:t>YannLeCun</a:t>
            </a:r>
            <a:r>
              <a:rPr lang="tr-TR" sz="2400" dirty="0"/>
              <a:t> ve ekibi tarafından geliştirilen </a:t>
            </a:r>
            <a:r>
              <a:rPr lang="tr-TR" sz="2400" dirty="0" err="1"/>
              <a:t>LeNet</a:t>
            </a:r>
            <a:r>
              <a:rPr lang="tr-TR" sz="2400" dirty="0"/>
              <a:t> ağını gösterir. Bu ağ el yazımı rakam tanıma için geliştirilmiştir.</a:t>
            </a:r>
          </a:p>
          <a:p>
            <a:pPr marL="342900" indent="-342900">
              <a:buFont typeface="Arial" panose="020B0604020202020204" pitchFamily="34" charset="0"/>
              <a:buChar char="•"/>
            </a:pPr>
            <a:r>
              <a:rPr lang="tr-TR" sz="2400" dirty="0"/>
              <a:t>Bu ağın sinir sayısı ve bağlantı sayısı 60bini bulmaktadır. Bu sayı YSA ile kıyaslandığında çok önemli ölçüde artmış bununla birlikte başarım da önemli ölçüde iyileşmiştir.</a:t>
            </a:r>
            <a:endParaRPr lang="en-US" sz="2400" dirty="0"/>
          </a:p>
        </p:txBody>
      </p:sp>
    </p:spTree>
    <p:extLst>
      <p:ext uri="{BB962C8B-B14F-4D97-AF65-F5344CB8AC3E}">
        <p14:creationId xmlns:p14="http://schemas.microsoft.com/office/powerpoint/2010/main" val="372111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lvl="1" indent="0">
              <a:buNone/>
            </a:pPr>
            <a:r>
              <a:rPr lang="tr-TR" sz="2800" b="1" dirty="0" err="1"/>
              <a:t>Evrişim</a:t>
            </a:r>
            <a:r>
              <a:rPr lang="tr-TR" sz="2800" b="1" dirty="0"/>
              <a:t> (</a:t>
            </a:r>
            <a:r>
              <a:rPr lang="tr-TR" sz="2800" b="1" dirty="0" err="1"/>
              <a:t>Konvolüsyon</a:t>
            </a:r>
            <a:r>
              <a:rPr lang="tr-TR" sz="2800" b="1" dirty="0"/>
              <a:t>)</a:t>
            </a:r>
          </a:p>
          <a:p>
            <a:pPr lvl="1" indent="0">
              <a:buNone/>
            </a:pPr>
            <a:endParaRPr lang="tr-TR" sz="2800" b="1" dirty="0"/>
          </a:p>
          <a:p>
            <a:pPr marL="1143000" lvl="1" indent="-457200"/>
            <a:endParaRPr lang="tr-TR" dirty="0"/>
          </a:p>
          <a:p>
            <a:pPr marL="1143000" lvl="1" indent="-457200"/>
            <a:endParaRPr lang="tr-TR" dirty="0"/>
          </a:p>
          <a:p>
            <a:pPr lvl="1" indent="0">
              <a:buNone/>
            </a:pPr>
            <a:endParaRPr lang="tr-TR" b="1" dirty="0"/>
          </a:p>
          <a:p>
            <a:endParaRPr lang="tr-TR" sz="2400" dirty="0"/>
          </a:p>
          <a:p>
            <a:pPr marL="0" indent="0">
              <a:buNone/>
            </a:pPr>
            <a:r>
              <a:rPr lang="tr-TR" dirty="0"/>
              <a:t>             </a:t>
            </a:r>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23</a:t>
            </a:fld>
            <a:endParaRPr lang="tr-TR"/>
          </a:p>
        </p:txBody>
      </p:sp>
      <p:sp>
        <p:nvSpPr>
          <p:cNvPr id="7" name="Metin Yer Tutucusu 3">
            <a:extLst>
              <a:ext uri="{FF2B5EF4-FFF2-40B4-BE49-F238E27FC236}">
                <a16:creationId xmlns:a16="http://schemas.microsoft.com/office/drawing/2014/main" id="{78F54E20-A1E6-42D2-AF96-B523A7669FE5}"/>
              </a:ext>
            </a:extLst>
          </p:cNvPr>
          <p:cNvSpPr txBox="1">
            <a:spLocks/>
          </p:cNvSpPr>
          <p:nvPr/>
        </p:nvSpPr>
        <p:spPr>
          <a:xfrm>
            <a:off x="193040" y="1068224"/>
            <a:ext cx="11856720" cy="5242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457200"/>
            <a:r>
              <a:rPr lang="tr-TR" dirty="0"/>
              <a:t>Toplama, çıkarma, türev gibi matematiksel bir işlemdir. </a:t>
            </a:r>
          </a:p>
          <a:p>
            <a:pPr marL="685800" indent="-457200"/>
            <a:r>
              <a:rPr lang="tr-TR" sz="2800" dirty="0"/>
              <a:t>Birincil amacı giriş olarak verilen görüntülerin özellik haritalarını çıkarmaktır.</a:t>
            </a:r>
          </a:p>
          <a:p>
            <a:pPr marL="685800" indent="-457200"/>
            <a:r>
              <a:rPr lang="tr-TR" dirty="0"/>
              <a:t>Bu işlem girdi olarak genellikle iki boyutlu veri dizilerini ve bu diziler üzerinde dolaşabilecek daha küçük iki boyutlu çekirdek dizilerini parametre olarak alır. </a:t>
            </a:r>
          </a:p>
          <a:p>
            <a:pPr marL="685800" indent="-457200"/>
            <a:r>
              <a:rPr lang="tr-TR" dirty="0" err="1"/>
              <a:t>Konvolüsyon</a:t>
            </a:r>
            <a:r>
              <a:rPr lang="tr-TR" dirty="0"/>
              <a:t> işlemi “ * ” ile gösterilir ve matematiksel ifadesi:</a:t>
            </a:r>
          </a:p>
          <a:p>
            <a:pPr marL="685800" indent="-457200"/>
            <a:endParaRPr lang="tr-TR" dirty="0"/>
          </a:p>
          <a:p>
            <a:pPr marL="685800" indent="-457200"/>
            <a:endParaRPr lang="tr-TR" dirty="0"/>
          </a:p>
          <a:p>
            <a:pPr marL="685800" indent="-457200"/>
            <a:r>
              <a:rPr lang="tr-TR" i="1" dirty="0"/>
              <a:t>I, </a:t>
            </a:r>
            <a:r>
              <a:rPr lang="tr-TR" i="1" dirty="0" err="1"/>
              <a:t>mxn</a:t>
            </a:r>
            <a:r>
              <a:rPr lang="tr-TR" i="1" dirty="0"/>
              <a:t> </a:t>
            </a:r>
            <a:r>
              <a:rPr lang="tr-TR" dirty="0"/>
              <a:t>boyutlu görüntü için girişi; </a:t>
            </a:r>
            <a:r>
              <a:rPr lang="tr-TR" i="1" dirty="0"/>
              <a:t>K </a:t>
            </a:r>
            <a:r>
              <a:rPr lang="tr-TR" dirty="0"/>
              <a:t>çekirdek verilerini, </a:t>
            </a:r>
            <a:r>
              <a:rPr lang="tr-TR" i="1" dirty="0"/>
              <a:t>s </a:t>
            </a:r>
            <a:r>
              <a:rPr lang="tr-TR" dirty="0"/>
              <a:t>ise </a:t>
            </a:r>
            <a:r>
              <a:rPr lang="tr-TR" i="1" dirty="0"/>
              <a:t>i, j </a:t>
            </a:r>
            <a:r>
              <a:rPr lang="tr-TR" dirty="0"/>
              <a:t>noktalarındaki işlem sonucunu temsil etmektedir. </a:t>
            </a:r>
          </a:p>
          <a:p>
            <a:endParaRPr lang="tr-TR" dirty="0"/>
          </a:p>
          <a:p>
            <a:endParaRPr lang="tr-TR" dirty="0"/>
          </a:p>
          <a:p>
            <a:endParaRPr lang="tr-TR" dirty="0"/>
          </a:p>
          <a:p>
            <a:endParaRPr lang="tr-TR" dirty="0"/>
          </a:p>
        </p:txBody>
      </p:sp>
      <p:pic>
        <p:nvPicPr>
          <p:cNvPr id="11" name="Resim 10" descr="saat içeren bir resim&#10;&#10;Açıklama otomatik olarak oluşturuldu">
            <a:extLst>
              <a:ext uri="{FF2B5EF4-FFF2-40B4-BE49-F238E27FC236}">
                <a16:creationId xmlns:a16="http://schemas.microsoft.com/office/drawing/2014/main" id="{1947E592-476F-447D-BDCF-5A55DF3D7E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4405" y="3935694"/>
            <a:ext cx="6563189" cy="1052866"/>
          </a:xfrm>
          <a:prstGeom prst="rect">
            <a:avLst/>
          </a:prstGeom>
        </p:spPr>
      </p:pic>
    </p:spTree>
    <p:extLst>
      <p:ext uri="{BB962C8B-B14F-4D97-AF65-F5344CB8AC3E}">
        <p14:creationId xmlns:p14="http://schemas.microsoft.com/office/powerpoint/2010/main" val="1323111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err="1"/>
              <a:t>Evrişim</a:t>
            </a:r>
            <a:r>
              <a:rPr lang="tr-TR" b="1" dirty="0"/>
              <a:t> (</a:t>
            </a:r>
            <a:r>
              <a:rPr lang="tr-TR" b="1" dirty="0" err="1"/>
              <a:t>Konvolüsyon</a:t>
            </a:r>
            <a:r>
              <a:rPr lang="tr-TR" b="1" dirty="0"/>
              <a:t>)</a:t>
            </a:r>
          </a:p>
          <a:p>
            <a:pPr indent="0">
              <a:buNone/>
            </a:pPr>
            <a:endParaRPr lang="tr-TR" b="1" dirty="0"/>
          </a:p>
          <a:p>
            <a:pPr marL="685800" indent="-457200"/>
            <a:r>
              <a:rPr lang="tr-TR" dirty="0"/>
              <a:t>kayma oranı (</a:t>
            </a:r>
            <a:r>
              <a:rPr lang="tr-TR" dirty="0" err="1"/>
              <a:t>stride</a:t>
            </a:r>
            <a:r>
              <a:rPr lang="tr-TR" dirty="0"/>
              <a:t>) 1 </a:t>
            </a:r>
          </a:p>
          <a:p>
            <a:pPr marL="685800" indent="-457200"/>
            <a:r>
              <a:rPr lang="tr-TR" dirty="0"/>
              <a:t>görüntü kenarlarına </a:t>
            </a:r>
          </a:p>
          <a:p>
            <a:pPr indent="0">
              <a:buNone/>
            </a:pPr>
            <a:r>
              <a:rPr lang="tr-TR" dirty="0"/>
              <a:t>ekleme yapma (</a:t>
            </a:r>
            <a:r>
              <a:rPr lang="tr-TR" dirty="0" err="1"/>
              <a:t>zero</a:t>
            </a:r>
            <a:r>
              <a:rPr lang="tr-TR" dirty="0"/>
              <a:t> </a:t>
            </a:r>
            <a:r>
              <a:rPr lang="tr-TR" dirty="0" err="1"/>
              <a:t>padding</a:t>
            </a:r>
            <a:r>
              <a:rPr lang="tr-TR" dirty="0"/>
              <a:t>) </a:t>
            </a:r>
          </a:p>
          <a:p>
            <a:pPr marL="685800" indent="-457200"/>
            <a:endParaRPr lang="tr-TR" dirty="0"/>
          </a:p>
          <a:p>
            <a:pPr lvl="1" indent="0">
              <a:buNone/>
            </a:pPr>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24</a:t>
            </a:fld>
            <a:endParaRPr lang="tr-TR"/>
          </a:p>
        </p:txBody>
      </p:sp>
      <p:pic>
        <p:nvPicPr>
          <p:cNvPr id="8" name="Resim 7">
            <a:extLst>
              <a:ext uri="{FF2B5EF4-FFF2-40B4-BE49-F238E27FC236}">
                <a16:creationId xmlns:a16="http://schemas.microsoft.com/office/drawing/2014/main" id="{F87B8220-A099-4DDC-AF09-DE1D9D5561EC}"/>
              </a:ext>
            </a:extLst>
          </p:cNvPr>
          <p:cNvPicPr>
            <a:picLocks noChangeAspect="1"/>
          </p:cNvPicPr>
          <p:nvPr/>
        </p:nvPicPr>
        <p:blipFill>
          <a:blip r:embed="rId2"/>
          <a:stretch>
            <a:fillRect/>
          </a:stretch>
        </p:blipFill>
        <p:spPr>
          <a:xfrm>
            <a:off x="5418668" y="909465"/>
            <a:ext cx="5753401" cy="4966401"/>
          </a:xfrm>
          <a:prstGeom prst="rect">
            <a:avLst/>
          </a:prstGeom>
        </p:spPr>
      </p:pic>
      <p:sp>
        <p:nvSpPr>
          <p:cNvPr id="9" name="Dikdörtgen 8">
            <a:extLst>
              <a:ext uri="{FF2B5EF4-FFF2-40B4-BE49-F238E27FC236}">
                <a16:creationId xmlns:a16="http://schemas.microsoft.com/office/drawing/2014/main" id="{F58BD87F-0D99-43DB-9681-245D9F0DB4E5}"/>
              </a:ext>
            </a:extLst>
          </p:cNvPr>
          <p:cNvSpPr/>
          <p:nvPr/>
        </p:nvSpPr>
        <p:spPr>
          <a:xfrm>
            <a:off x="6421120" y="5948534"/>
            <a:ext cx="5127476" cy="215444"/>
          </a:xfrm>
          <a:prstGeom prst="rect">
            <a:avLst/>
          </a:prstGeom>
        </p:spPr>
        <p:txBody>
          <a:bodyPr wrap="square">
            <a:spAutoFit/>
          </a:bodyPr>
          <a:lstStyle/>
          <a:p>
            <a:r>
              <a:rPr lang="en-US" sz="800" dirty="0">
                <a:solidFill>
                  <a:prstClr val="black"/>
                </a:solidFill>
              </a:rPr>
              <a:t>Y. </a:t>
            </a:r>
            <a:r>
              <a:rPr lang="en-US" sz="800" dirty="0" err="1">
                <a:solidFill>
                  <a:prstClr val="black"/>
                </a:solidFill>
              </a:rPr>
              <a:t>LeCun</a:t>
            </a:r>
            <a:r>
              <a:rPr lang="en-US" sz="800" dirty="0">
                <a:solidFill>
                  <a:prstClr val="black"/>
                </a:solidFill>
              </a:rPr>
              <a:t>, Y. </a:t>
            </a:r>
            <a:r>
              <a:rPr lang="en-US" sz="800" dirty="0" err="1">
                <a:solidFill>
                  <a:prstClr val="black"/>
                </a:solidFill>
              </a:rPr>
              <a:t>Bengio</a:t>
            </a:r>
            <a:r>
              <a:rPr lang="en-US" sz="800" dirty="0">
                <a:solidFill>
                  <a:prstClr val="black"/>
                </a:solidFill>
              </a:rPr>
              <a:t>, and G. Hinton, “Deep learning,” Nature, vol. 521, no. 7553, pp. 436–444, May 2015.</a:t>
            </a:r>
          </a:p>
        </p:txBody>
      </p:sp>
    </p:spTree>
    <p:extLst>
      <p:ext uri="{BB962C8B-B14F-4D97-AF65-F5344CB8AC3E}">
        <p14:creationId xmlns:p14="http://schemas.microsoft.com/office/powerpoint/2010/main" val="1765682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err="1"/>
              <a:t>Evrişim</a:t>
            </a:r>
            <a:r>
              <a:rPr lang="tr-TR" b="1" dirty="0"/>
              <a:t> (</a:t>
            </a:r>
            <a:r>
              <a:rPr lang="tr-TR" b="1" dirty="0" err="1"/>
              <a:t>Konvolüsyon</a:t>
            </a:r>
            <a:r>
              <a:rPr lang="tr-TR" b="1" dirty="0"/>
              <a:t>)</a:t>
            </a:r>
          </a:p>
          <a:p>
            <a:pPr indent="0">
              <a:buNone/>
            </a:pPr>
            <a:endParaRPr lang="tr-TR" b="1" dirty="0"/>
          </a:p>
          <a:p>
            <a:pPr marL="685800" indent="-457200"/>
            <a:r>
              <a:rPr lang="tr-TR" dirty="0" err="1"/>
              <a:t>stride</a:t>
            </a:r>
            <a:r>
              <a:rPr lang="tr-TR" dirty="0"/>
              <a:t> 2 </a:t>
            </a:r>
          </a:p>
          <a:p>
            <a:pPr marL="685800" indent="-457200"/>
            <a:r>
              <a:rPr lang="tr-TR" dirty="0" err="1"/>
              <a:t>padding</a:t>
            </a:r>
            <a:r>
              <a:rPr lang="tr-TR" dirty="0"/>
              <a:t> 1 </a:t>
            </a:r>
          </a:p>
          <a:p>
            <a:pPr marL="685800" indent="-457200"/>
            <a:endParaRPr lang="tr-TR" dirty="0"/>
          </a:p>
          <a:p>
            <a:pPr lvl="1" indent="0">
              <a:buNone/>
            </a:pPr>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25</a:t>
            </a:fld>
            <a:endParaRPr lang="tr-TR"/>
          </a:p>
        </p:txBody>
      </p:sp>
      <p:pic>
        <p:nvPicPr>
          <p:cNvPr id="9" name="İçerik Yer Tutucusu 6">
            <a:extLst>
              <a:ext uri="{FF2B5EF4-FFF2-40B4-BE49-F238E27FC236}">
                <a16:creationId xmlns:a16="http://schemas.microsoft.com/office/drawing/2014/main" id="{F8B3EFA7-4658-4806-89A7-44826AD47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0778" y="644348"/>
            <a:ext cx="6173022" cy="5114789"/>
          </a:xfrm>
          <a:prstGeom prst="rect">
            <a:avLst/>
          </a:prstGeom>
          <a:ln w="31750">
            <a:solidFill>
              <a:schemeClr val="bg2">
                <a:lumMod val="25000"/>
              </a:schemeClr>
            </a:solidFill>
          </a:ln>
        </p:spPr>
      </p:pic>
      <p:sp>
        <p:nvSpPr>
          <p:cNvPr id="8" name="Dikdörtgen 7">
            <a:extLst>
              <a:ext uri="{FF2B5EF4-FFF2-40B4-BE49-F238E27FC236}">
                <a16:creationId xmlns:a16="http://schemas.microsoft.com/office/drawing/2014/main" id="{E654BBEE-21AD-448B-9870-C1B6044E864C}"/>
              </a:ext>
            </a:extLst>
          </p:cNvPr>
          <p:cNvSpPr/>
          <p:nvPr/>
        </p:nvSpPr>
        <p:spPr>
          <a:xfrm>
            <a:off x="5252720" y="5842299"/>
            <a:ext cx="5966829" cy="215444"/>
          </a:xfrm>
          <a:prstGeom prst="rect">
            <a:avLst/>
          </a:prstGeom>
        </p:spPr>
        <p:txBody>
          <a:bodyPr wrap="square">
            <a:spAutoFit/>
          </a:bodyPr>
          <a:lstStyle/>
          <a:p>
            <a:r>
              <a:rPr lang="en-US" sz="800" dirty="0">
                <a:solidFill>
                  <a:prstClr val="black"/>
                </a:solidFill>
              </a:rPr>
              <a:t>CS231n Course Materials, “CS231n Convolutional Neural Networks for Visual Recognition.”  https://skymind.ai/wiki/convolutional-network.</a:t>
            </a:r>
          </a:p>
        </p:txBody>
      </p:sp>
    </p:spTree>
    <p:extLst>
      <p:ext uri="{BB962C8B-B14F-4D97-AF65-F5344CB8AC3E}">
        <p14:creationId xmlns:p14="http://schemas.microsoft.com/office/powerpoint/2010/main" val="889819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Sıfır Dolgu (</a:t>
            </a:r>
            <a:r>
              <a:rPr lang="tr-TR" b="1" dirty="0" err="1"/>
              <a:t>padding</a:t>
            </a:r>
            <a:r>
              <a:rPr lang="tr-TR" b="1" dirty="0"/>
              <a:t>)</a:t>
            </a:r>
          </a:p>
          <a:p>
            <a:pPr marL="685800" indent="-457200"/>
            <a:r>
              <a:rPr lang="tr-TR" dirty="0"/>
              <a:t>Giriş matrisinde çerçeve dışına sıfır ekleme işlemidir.</a:t>
            </a:r>
          </a:p>
          <a:p>
            <a:pPr marL="685800" indent="-457200"/>
            <a:r>
              <a:rPr lang="tr-TR" dirty="0"/>
              <a:t>Dolgu işlemi ile giriş boyutu ihtiyaca göre ayarlanabilir.</a:t>
            </a:r>
          </a:p>
          <a:p>
            <a:pPr marL="685800" indent="-457200"/>
            <a:r>
              <a:rPr lang="tr-TR" dirty="0"/>
              <a:t>Genellikle giriş boyutunun çıkışta ayarlanması gerektiği durumda kullanılır.</a:t>
            </a:r>
          </a:p>
          <a:p>
            <a:pPr marL="685800" indent="-457200"/>
            <a:r>
              <a:rPr lang="tr-TR" dirty="0"/>
              <a:t>Aşağıdaki şekilde 3x3 boyutlu bir matrise her kenardan sıfır dolgu uygulanarak matris 5x5 olarak büyütülmüştür.</a:t>
            </a:r>
          </a:p>
          <a:p>
            <a:pPr marL="685800" indent="-457200"/>
            <a:r>
              <a:rPr lang="tr-TR" dirty="0"/>
              <a:t>Sıfır dolgu sadece bir kenardan ya da iki kenardan da yapılabilir.</a:t>
            </a:r>
          </a:p>
          <a:p>
            <a:pPr marL="1143000" lvl="1" indent="-457200"/>
            <a:endParaRPr lang="tr-TR" dirty="0"/>
          </a:p>
          <a:p>
            <a:pPr marL="1143000" lvl="1" indent="-457200"/>
            <a:endParaRPr lang="tr-TR" dirty="0">
              <a:solidFill>
                <a:srgbClr val="7030A0"/>
              </a:solidFill>
            </a:endParaRPr>
          </a:p>
          <a:p>
            <a:pPr marL="1143000" lvl="1" indent="-457200"/>
            <a:endParaRPr lang="tr-TR" dirty="0"/>
          </a:p>
          <a:p>
            <a:pPr lvl="1" indent="0">
              <a:buNone/>
            </a:pPr>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26</a:t>
            </a:fld>
            <a:endParaRPr lang="tr-TR"/>
          </a:p>
        </p:txBody>
      </p:sp>
      <p:graphicFrame>
        <p:nvGraphicFramePr>
          <p:cNvPr id="2" name="Tablo 1"/>
          <p:cNvGraphicFramePr>
            <a:graphicFrameLocks noGrp="1"/>
          </p:cNvGraphicFramePr>
          <p:nvPr>
            <p:extLst>
              <p:ext uri="{D42A27DB-BD31-4B8C-83A1-F6EECF244321}">
                <p14:modId xmlns:p14="http://schemas.microsoft.com/office/powerpoint/2010/main" val="2196408177"/>
              </p:ext>
            </p:extLst>
          </p:nvPr>
        </p:nvGraphicFramePr>
        <p:xfrm>
          <a:off x="2038148" y="4583465"/>
          <a:ext cx="2588664" cy="1145064"/>
        </p:xfrm>
        <a:graphic>
          <a:graphicData uri="http://schemas.openxmlformats.org/drawingml/2006/table">
            <a:tbl>
              <a:tblPr firstRow="1" bandRow="1">
                <a:tableStyleId>{5940675A-B579-460E-94D1-54222C63F5DA}</a:tableStyleId>
              </a:tblPr>
              <a:tblGrid>
                <a:gridCol w="862888">
                  <a:extLst>
                    <a:ext uri="{9D8B030D-6E8A-4147-A177-3AD203B41FA5}">
                      <a16:colId xmlns:a16="http://schemas.microsoft.com/office/drawing/2014/main" val="20000"/>
                    </a:ext>
                  </a:extLst>
                </a:gridCol>
                <a:gridCol w="862888">
                  <a:extLst>
                    <a:ext uri="{9D8B030D-6E8A-4147-A177-3AD203B41FA5}">
                      <a16:colId xmlns:a16="http://schemas.microsoft.com/office/drawing/2014/main" val="20001"/>
                    </a:ext>
                  </a:extLst>
                </a:gridCol>
                <a:gridCol w="862888">
                  <a:extLst>
                    <a:ext uri="{9D8B030D-6E8A-4147-A177-3AD203B41FA5}">
                      <a16:colId xmlns:a16="http://schemas.microsoft.com/office/drawing/2014/main" val="20002"/>
                    </a:ext>
                  </a:extLst>
                </a:gridCol>
              </a:tblGrid>
              <a:tr h="354092">
                <a:tc>
                  <a:txBody>
                    <a:bodyPr/>
                    <a:lstStyle/>
                    <a:p>
                      <a:r>
                        <a:rPr lang="tr-TR" dirty="0"/>
                        <a:t>1</a:t>
                      </a:r>
                      <a:endParaRPr lang="en-US" dirty="0"/>
                    </a:p>
                  </a:txBody>
                  <a:tcPr/>
                </a:tc>
                <a:tc>
                  <a:txBody>
                    <a:bodyPr/>
                    <a:lstStyle/>
                    <a:p>
                      <a:r>
                        <a:rPr lang="tr-TR" dirty="0"/>
                        <a:t>2</a:t>
                      </a:r>
                      <a:endParaRPr lang="en-US" dirty="0"/>
                    </a:p>
                  </a:txBody>
                  <a:tcPr/>
                </a:tc>
                <a:tc>
                  <a:txBody>
                    <a:bodyPr/>
                    <a:lstStyle/>
                    <a:p>
                      <a:r>
                        <a:rPr lang="tr-TR" dirty="0"/>
                        <a:t>1</a:t>
                      </a:r>
                      <a:endParaRPr lang="en-US" dirty="0"/>
                    </a:p>
                  </a:txBody>
                  <a:tcPr/>
                </a:tc>
                <a:extLst>
                  <a:ext uri="{0D108BD9-81ED-4DB2-BD59-A6C34878D82A}">
                    <a16:rowId xmlns:a16="http://schemas.microsoft.com/office/drawing/2014/main" val="10000"/>
                  </a:ext>
                </a:extLst>
              </a:tr>
              <a:tr h="389652">
                <a:tc>
                  <a:txBody>
                    <a:bodyPr/>
                    <a:lstStyle/>
                    <a:p>
                      <a:r>
                        <a:rPr lang="tr-TR" dirty="0"/>
                        <a:t>4</a:t>
                      </a:r>
                      <a:endParaRPr lang="en-US" dirty="0"/>
                    </a:p>
                  </a:txBody>
                  <a:tcPr/>
                </a:tc>
                <a:tc>
                  <a:txBody>
                    <a:bodyPr/>
                    <a:lstStyle/>
                    <a:p>
                      <a:r>
                        <a:rPr lang="tr-TR" dirty="0"/>
                        <a:t>5</a:t>
                      </a:r>
                      <a:endParaRPr lang="en-US" dirty="0"/>
                    </a:p>
                  </a:txBody>
                  <a:tcPr/>
                </a:tc>
                <a:tc>
                  <a:txBody>
                    <a:bodyPr/>
                    <a:lstStyle/>
                    <a:p>
                      <a:r>
                        <a:rPr lang="tr-TR" dirty="0"/>
                        <a:t>1</a:t>
                      </a:r>
                      <a:endParaRPr lang="en-US" dirty="0"/>
                    </a:p>
                  </a:txBody>
                  <a:tcPr/>
                </a:tc>
                <a:extLst>
                  <a:ext uri="{0D108BD9-81ED-4DB2-BD59-A6C34878D82A}">
                    <a16:rowId xmlns:a16="http://schemas.microsoft.com/office/drawing/2014/main" val="10001"/>
                  </a:ext>
                </a:extLst>
              </a:tr>
              <a:tr h="389652">
                <a:tc>
                  <a:txBody>
                    <a:bodyPr/>
                    <a:lstStyle/>
                    <a:p>
                      <a:r>
                        <a:rPr lang="tr-TR" dirty="0"/>
                        <a:t>6</a:t>
                      </a:r>
                      <a:endParaRPr lang="en-US" dirty="0"/>
                    </a:p>
                  </a:txBody>
                  <a:tcPr/>
                </a:tc>
                <a:tc>
                  <a:txBody>
                    <a:bodyPr/>
                    <a:lstStyle/>
                    <a:p>
                      <a:r>
                        <a:rPr lang="tr-TR" dirty="0"/>
                        <a:t>8</a:t>
                      </a:r>
                      <a:endParaRPr lang="en-US" dirty="0"/>
                    </a:p>
                  </a:txBody>
                  <a:tcPr/>
                </a:tc>
                <a:tc>
                  <a:txBody>
                    <a:bodyPr/>
                    <a:lstStyle/>
                    <a:p>
                      <a:r>
                        <a:rPr lang="tr-TR" dirty="0"/>
                        <a:t>1</a:t>
                      </a:r>
                      <a:endParaRPr lang="en-US" dirty="0"/>
                    </a:p>
                  </a:txBody>
                  <a:tcPr/>
                </a:tc>
                <a:extLst>
                  <a:ext uri="{0D108BD9-81ED-4DB2-BD59-A6C34878D82A}">
                    <a16:rowId xmlns:a16="http://schemas.microsoft.com/office/drawing/2014/main" val="10002"/>
                  </a:ext>
                </a:extLst>
              </a:tr>
            </a:tbl>
          </a:graphicData>
        </a:graphic>
      </p:graphicFrame>
      <p:graphicFrame>
        <p:nvGraphicFramePr>
          <p:cNvPr id="8" name="Tablo 7"/>
          <p:cNvGraphicFramePr>
            <a:graphicFrameLocks noGrp="1"/>
          </p:cNvGraphicFramePr>
          <p:nvPr>
            <p:extLst>
              <p:ext uri="{D42A27DB-BD31-4B8C-83A1-F6EECF244321}">
                <p14:modId xmlns:p14="http://schemas.microsoft.com/office/powerpoint/2010/main" val="1297189966"/>
              </p:ext>
            </p:extLst>
          </p:nvPr>
        </p:nvGraphicFramePr>
        <p:xfrm>
          <a:off x="6017902" y="4108007"/>
          <a:ext cx="4230355" cy="2090056"/>
        </p:xfrm>
        <a:graphic>
          <a:graphicData uri="http://schemas.openxmlformats.org/drawingml/2006/table">
            <a:tbl>
              <a:tblPr firstRow="1" bandRow="1">
                <a:tableStyleId>{5940675A-B579-460E-94D1-54222C63F5DA}</a:tableStyleId>
              </a:tblPr>
              <a:tblGrid>
                <a:gridCol w="846071">
                  <a:extLst>
                    <a:ext uri="{9D8B030D-6E8A-4147-A177-3AD203B41FA5}">
                      <a16:colId xmlns:a16="http://schemas.microsoft.com/office/drawing/2014/main" val="20000"/>
                    </a:ext>
                  </a:extLst>
                </a:gridCol>
                <a:gridCol w="846071">
                  <a:extLst>
                    <a:ext uri="{9D8B030D-6E8A-4147-A177-3AD203B41FA5}">
                      <a16:colId xmlns:a16="http://schemas.microsoft.com/office/drawing/2014/main" val="20001"/>
                    </a:ext>
                  </a:extLst>
                </a:gridCol>
                <a:gridCol w="846071">
                  <a:extLst>
                    <a:ext uri="{9D8B030D-6E8A-4147-A177-3AD203B41FA5}">
                      <a16:colId xmlns:a16="http://schemas.microsoft.com/office/drawing/2014/main" val="20002"/>
                    </a:ext>
                  </a:extLst>
                </a:gridCol>
                <a:gridCol w="846071">
                  <a:extLst>
                    <a:ext uri="{9D8B030D-6E8A-4147-A177-3AD203B41FA5}">
                      <a16:colId xmlns:a16="http://schemas.microsoft.com/office/drawing/2014/main" val="20003"/>
                    </a:ext>
                  </a:extLst>
                </a:gridCol>
                <a:gridCol w="846071">
                  <a:extLst>
                    <a:ext uri="{9D8B030D-6E8A-4147-A177-3AD203B41FA5}">
                      <a16:colId xmlns:a16="http://schemas.microsoft.com/office/drawing/2014/main" val="20004"/>
                    </a:ext>
                  </a:extLst>
                </a:gridCol>
              </a:tblGrid>
              <a:tr h="425408">
                <a:tc>
                  <a:txBody>
                    <a:bodyPr/>
                    <a:lstStyle/>
                    <a:p>
                      <a:r>
                        <a:rPr lang="tr-TR" dirty="0"/>
                        <a:t>0</a:t>
                      </a:r>
                      <a:endParaRPr lang="en-US" dirty="0"/>
                    </a:p>
                  </a:txBody>
                  <a:tcPr/>
                </a:tc>
                <a:tc>
                  <a:txBody>
                    <a:bodyPr/>
                    <a:lstStyle/>
                    <a:p>
                      <a:r>
                        <a:rPr lang="tr-TR" dirty="0"/>
                        <a:t>0</a:t>
                      </a:r>
                      <a:endParaRPr lang="en-US" dirty="0"/>
                    </a:p>
                  </a:txBody>
                  <a:tcPr/>
                </a:tc>
                <a:tc>
                  <a:txBody>
                    <a:bodyPr/>
                    <a:lstStyle/>
                    <a:p>
                      <a:r>
                        <a:rPr lang="tr-TR" dirty="0"/>
                        <a:t>0</a:t>
                      </a:r>
                      <a:endParaRPr lang="en-US" dirty="0"/>
                    </a:p>
                  </a:txBody>
                  <a:tcPr/>
                </a:tc>
                <a:tc>
                  <a:txBody>
                    <a:bodyPr/>
                    <a:lstStyle/>
                    <a:p>
                      <a:r>
                        <a:rPr lang="tr-TR" dirty="0"/>
                        <a:t>0</a:t>
                      </a:r>
                      <a:endParaRPr lang="en-US" dirty="0"/>
                    </a:p>
                  </a:txBody>
                  <a:tcPr/>
                </a:tc>
                <a:tc>
                  <a:txBody>
                    <a:bodyPr/>
                    <a:lstStyle/>
                    <a:p>
                      <a:r>
                        <a:rPr lang="tr-TR" dirty="0"/>
                        <a:t>0</a:t>
                      </a:r>
                      <a:endParaRPr lang="en-US" dirty="0"/>
                    </a:p>
                  </a:txBody>
                  <a:tcPr/>
                </a:tc>
                <a:extLst>
                  <a:ext uri="{0D108BD9-81ED-4DB2-BD59-A6C34878D82A}">
                    <a16:rowId xmlns:a16="http://schemas.microsoft.com/office/drawing/2014/main" val="10000"/>
                  </a:ext>
                </a:extLst>
              </a:tr>
              <a:tr h="416162">
                <a:tc>
                  <a:txBody>
                    <a:bodyPr/>
                    <a:lstStyle/>
                    <a:p>
                      <a:r>
                        <a:rPr lang="tr-TR" dirty="0"/>
                        <a:t>0</a:t>
                      </a:r>
                      <a:endParaRPr lang="en-US" dirty="0"/>
                    </a:p>
                  </a:txBody>
                  <a:tcPr/>
                </a:tc>
                <a:tc>
                  <a:txBody>
                    <a:bodyPr/>
                    <a:lstStyle/>
                    <a:p>
                      <a:r>
                        <a:rPr lang="tr-TR" dirty="0"/>
                        <a:t>1</a:t>
                      </a:r>
                      <a:endParaRPr lang="en-US" dirty="0"/>
                    </a:p>
                  </a:txBody>
                  <a:tcPr/>
                </a:tc>
                <a:tc>
                  <a:txBody>
                    <a:bodyPr/>
                    <a:lstStyle/>
                    <a:p>
                      <a:r>
                        <a:rPr lang="tr-TR" dirty="0"/>
                        <a:t>2</a:t>
                      </a:r>
                      <a:endParaRPr lang="en-US" dirty="0"/>
                    </a:p>
                  </a:txBody>
                  <a:tcPr/>
                </a:tc>
                <a:tc>
                  <a:txBody>
                    <a:bodyPr/>
                    <a:lstStyle/>
                    <a:p>
                      <a:r>
                        <a:rPr lang="tr-TR" dirty="0"/>
                        <a:t>1</a:t>
                      </a:r>
                      <a:endParaRPr lang="en-US" dirty="0"/>
                    </a:p>
                  </a:txBody>
                  <a:tcPr/>
                </a:tc>
                <a:tc>
                  <a:txBody>
                    <a:bodyPr/>
                    <a:lstStyle/>
                    <a:p>
                      <a:r>
                        <a:rPr lang="tr-TR" dirty="0"/>
                        <a:t>0</a:t>
                      </a:r>
                      <a:endParaRPr lang="en-US" dirty="0"/>
                    </a:p>
                  </a:txBody>
                  <a:tcPr/>
                </a:tc>
                <a:extLst>
                  <a:ext uri="{0D108BD9-81ED-4DB2-BD59-A6C34878D82A}">
                    <a16:rowId xmlns:a16="http://schemas.microsoft.com/office/drawing/2014/main" val="10001"/>
                  </a:ext>
                </a:extLst>
              </a:tr>
              <a:tr h="416162">
                <a:tc>
                  <a:txBody>
                    <a:bodyPr/>
                    <a:lstStyle/>
                    <a:p>
                      <a:r>
                        <a:rPr lang="tr-TR" dirty="0"/>
                        <a:t>0</a:t>
                      </a:r>
                      <a:endParaRPr lang="en-US" dirty="0"/>
                    </a:p>
                  </a:txBody>
                  <a:tcPr/>
                </a:tc>
                <a:tc>
                  <a:txBody>
                    <a:bodyPr/>
                    <a:lstStyle/>
                    <a:p>
                      <a:r>
                        <a:rPr lang="tr-TR" dirty="0"/>
                        <a:t>4</a:t>
                      </a:r>
                      <a:endParaRPr lang="en-US" dirty="0"/>
                    </a:p>
                  </a:txBody>
                  <a:tcPr/>
                </a:tc>
                <a:tc>
                  <a:txBody>
                    <a:bodyPr/>
                    <a:lstStyle/>
                    <a:p>
                      <a:r>
                        <a:rPr lang="tr-TR" dirty="0"/>
                        <a:t>5</a:t>
                      </a:r>
                      <a:endParaRPr lang="en-US" dirty="0"/>
                    </a:p>
                  </a:txBody>
                  <a:tcPr/>
                </a:tc>
                <a:tc>
                  <a:txBody>
                    <a:bodyPr/>
                    <a:lstStyle/>
                    <a:p>
                      <a:r>
                        <a:rPr lang="tr-TR" dirty="0"/>
                        <a:t>1</a:t>
                      </a:r>
                      <a:endParaRPr lang="en-US" dirty="0"/>
                    </a:p>
                  </a:txBody>
                  <a:tcPr/>
                </a:tc>
                <a:tc>
                  <a:txBody>
                    <a:bodyPr/>
                    <a:lstStyle/>
                    <a:p>
                      <a:r>
                        <a:rPr lang="tr-TR" dirty="0"/>
                        <a:t>0</a:t>
                      </a:r>
                      <a:endParaRPr lang="en-US" dirty="0"/>
                    </a:p>
                  </a:txBody>
                  <a:tcPr/>
                </a:tc>
                <a:extLst>
                  <a:ext uri="{0D108BD9-81ED-4DB2-BD59-A6C34878D82A}">
                    <a16:rowId xmlns:a16="http://schemas.microsoft.com/office/drawing/2014/main" val="10002"/>
                  </a:ext>
                </a:extLst>
              </a:tr>
              <a:tr h="416162">
                <a:tc>
                  <a:txBody>
                    <a:bodyPr/>
                    <a:lstStyle/>
                    <a:p>
                      <a:r>
                        <a:rPr lang="tr-TR" dirty="0"/>
                        <a:t>0</a:t>
                      </a:r>
                      <a:endParaRPr lang="en-US" dirty="0"/>
                    </a:p>
                  </a:txBody>
                  <a:tcPr/>
                </a:tc>
                <a:tc>
                  <a:txBody>
                    <a:bodyPr/>
                    <a:lstStyle/>
                    <a:p>
                      <a:r>
                        <a:rPr lang="tr-TR" dirty="0"/>
                        <a:t>6</a:t>
                      </a:r>
                      <a:endParaRPr lang="en-US" dirty="0"/>
                    </a:p>
                  </a:txBody>
                  <a:tcPr/>
                </a:tc>
                <a:tc>
                  <a:txBody>
                    <a:bodyPr/>
                    <a:lstStyle/>
                    <a:p>
                      <a:r>
                        <a:rPr lang="tr-TR" dirty="0"/>
                        <a:t>8</a:t>
                      </a:r>
                      <a:endParaRPr lang="en-US" dirty="0"/>
                    </a:p>
                  </a:txBody>
                  <a:tcPr/>
                </a:tc>
                <a:tc>
                  <a:txBody>
                    <a:bodyPr/>
                    <a:lstStyle/>
                    <a:p>
                      <a:r>
                        <a:rPr lang="tr-TR" dirty="0"/>
                        <a:t>1</a:t>
                      </a:r>
                      <a:endParaRPr lang="en-US" dirty="0"/>
                    </a:p>
                  </a:txBody>
                  <a:tcPr/>
                </a:tc>
                <a:tc>
                  <a:txBody>
                    <a:bodyPr/>
                    <a:lstStyle/>
                    <a:p>
                      <a:r>
                        <a:rPr lang="tr-TR" dirty="0"/>
                        <a:t>0</a:t>
                      </a:r>
                      <a:endParaRPr lang="en-US" dirty="0"/>
                    </a:p>
                  </a:txBody>
                  <a:tcPr/>
                </a:tc>
                <a:extLst>
                  <a:ext uri="{0D108BD9-81ED-4DB2-BD59-A6C34878D82A}">
                    <a16:rowId xmlns:a16="http://schemas.microsoft.com/office/drawing/2014/main" val="10003"/>
                  </a:ext>
                </a:extLst>
              </a:tr>
              <a:tr h="416162">
                <a:tc>
                  <a:txBody>
                    <a:bodyPr/>
                    <a:lstStyle/>
                    <a:p>
                      <a:r>
                        <a:rPr lang="tr-TR" dirty="0"/>
                        <a:t>0</a:t>
                      </a:r>
                      <a:endParaRPr lang="en-US" dirty="0"/>
                    </a:p>
                  </a:txBody>
                  <a:tcPr/>
                </a:tc>
                <a:tc>
                  <a:txBody>
                    <a:bodyPr/>
                    <a:lstStyle/>
                    <a:p>
                      <a:r>
                        <a:rPr lang="tr-TR" dirty="0"/>
                        <a:t>0</a:t>
                      </a:r>
                      <a:endParaRPr lang="en-US" dirty="0"/>
                    </a:p>
                  </a:txBody>
                  <a:tcPr/>
                </a:tc>
                <a:tc>
                  <a:txBody>
                    <a:bodyPr/>
                    <a:lstStyle/>
                    <a:p>
                      <a:r>
                        <a:rPr lang="tr-TR" dirty="0"/>
                        <a:t>0</a:t>
                      </a:r>
                      <a:endParaRPr lang="en-US" dirty="0"/>
                    </a:p>
                  </a:txBody>
                  <a:tcPr/>
                </a:tc>
                <a:tc>
                  <a:txBody>
                    <a:bodyPr/>
                    <a:lstStyle/>
                    <a:p>
                      <a:r>
                        <a:rPr lang="tr-TR" dirty="0"/>
                        <a:t>0</a:t>
                      </a:r>
                      <a:endParaRPr lang="en-US" dirty="0"/>
                    </a:p>
                  </a:txBody>
                  <a:tcPr/>
                </a:tc>
                <a:tc>
                  <a:txBody>
                    <a:bodyPr/>
                    <a:lstStyle/>
                    <a:p>
                      <a:r>
                        <a:rPr lang="tr-TR" dirty="0"/>
                        <a:t>0</a:t>
                      </a:r>
                      <a:endParaRPr lang="en-US" dirty="0"/>
                    </a:p>
                  </a:txBody>
                  <a:tcPr/>
                </a:tc>
                <a:extLst>
                  <a:ext uri="{0D108BD9-81ED-4DB2-BD59-A6C34878D82A}">
                    <a16:rowId xmlns:a16="http://schemas.microsoft.com/office/drawing/2014/main" val="10004"/>
                  </a:ext>
                </a:extLst>
              </a:tr>
            </a:tbl>
          </a:graphicData>
        </a:graphic>
      </p:graphicFrame>
      <p:cxnSp>
        <p:nvCxnSpPr>
          <p:cNvPr id="9" name="Düz Ok Bağlayıcısı 8"/>
          <p:cNvCxnSpPr>
            <a:cxnSpLocks/>
          </p:cNvCxnSpPr>
          <p:nvPr/>
        </p:nvCxnSpPr>
        <p:spPr>
          <a:xfrm>
            <a:off x="4737927" y="5138906"/>
            <a:ext cx="117519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230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Farklı Filtrelerin </a:t>
            </a:r>
          </a:p>
          <a:p>
            <a:pPr indent="0">
              <a:buNone/>
            </a:pPr>
            <a:r>
              <a:rPr lang="tr-TR" b="1" dirty="0" err="1"/>
              <a:t>Evrişime</a:t>
            </a:r>
            <a:r>
              <a:rPr lang="tr-TR" b="1" dirty="0"/>
              <a:t> Etkileri</a:t>
            </a:r>
          </a:p>
          <a:p>
            <a:pPr indent="0">
              <a:buNone/>
            </a:pPr>
            <a:endParaRPr lang="tr-TR" b="1" dirty="0"/>
          </a:p>
          <a:p>
            <a:pPr indent="0">
              <a:buNone/>
            </a:pPr>
            <a:r>
              <a:rPr lang="tr-TR" dirty="0"/>
              <a:t>Özgün görüntü </a:t>
            </a:r>
          </a:p>
          <a:p>
            <a:pPr marL="1143000" lvl="1" indent="-457200"/>
            <a:endParaRPr lang="tr-TR" dirty="0"/>
          </a:p>
          <a:p>
            <a:pPr lvl="1" indent="0">
              <a:buNone/>
            </a:pPr>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27</a:t>
            </a:fld>
            <a:endParaRPr lang="tr-TR"/>
          </a:p>
        </p:txBody>
      </p:sp>
      <p:graphicFrame>
        <p:nvGraphicFramePr>
          <p:cNvPr id="2" name="Tablo 1"/>
          <p:cNvGraphicFramePr>
            <a:graphicFrameLocks noGrp="1"/>
          </p:cNvGraphicFramePr>
          <p:nvPr>
            <p:extLst>
              <p:ext uri="{D42A27DB-BD31-4B8C-83A1-F6EECF244321}">
                <p14:modId xmlns:p14="http://schemas.microsoft.com/office/powerpoint/2010/main" val="1124008769"/>
              </p:ext>
            </p:extLst>
          </p:nvPr>
        </p:nvGraphicFramePr>
        <p:xfrm>
          <a:off x="4148999" y="504334"/>
          <a:ext cx="7641839" cy="5661457"/>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223173">
                  <a:extLst>
                    <a:ext uri="{9D8B030D-6E8A-4147-A177-3AD203B41FA5}">
                      <a16:colId xmlns:a16="http://schemas.microsoft.com/office/drawing/2014/main" val="20002"/>
                    </a:ext>
                  </a:extLst>
                </a:gridCol>
              </a:tblGrid>
              <a:tr h="801605">
                <a:tc>
                  <a:txBody>
                    <a:bodyPr/>
                    <a:lstStyle/>
                    <a:p>
                      <a:endParaRPr lang="tr-TR" b="1" dirty="0"/>
                    </a:p>
                    <a:p>
                      <a:r>
                        <a:rPr lang="tr-TR" b="1" dirty="0"/>
                        <a:t>İşlem</a:t>
                      </a:r>
                      <a:endParaRPr lang="en-US" b="1" dirty="0"/>
                    </a:p>
                  </a:txBody>
                  <a:tcPr/>
                </a:tc>
                <a:tc>
                  <a:txBody>
                    <a:bodyPr/>
                    <a:lstStyle/>
                    <a:p>
                      <a:endParaRPr lang="tr-TR" b="1" dirty="0"/>
                    </a:p>
                    <a:p>
                      <a:r>
                        <a:rPr lang="tr-TR" b="1" dirty="0"/>
                        <a:t>Filtre</a:t>
                      </a:r>
                      <a:endParaRPr lang="en-US" b="1" dirty="0"/>
                    </a:p>
                  </a:txBody>
                  <a:tcPr/>
                </a:tc>
                <a:tc>
                  <a:txBody>
                    <a:bodyPr/>
                    <a:lstStyle/>
                    <a:p>
                      <a:endParaRPr lang="tr-TR" b="1" dirty="0"/>
                    </a:p>
                    <a:p>
                      <a:r>
                        <a:rPr lang="tr-TR" b="1" dirty="0" err="1"/>
                        <a:t>Evrişmiş</a:t>
                      </a:r>
                      <a:r>
                        <a:rPr lang="tr-TR" b="1" dirty="0"/>
                        <a:t> Görüntü</a:t>
                      </a:r>
                      <a:endParaRPr lang="en-US" b="1" dirty="0"/>
                    </a:p>
                  </a:txBody>
                  <a:tcPr/>
                </a:tc>
                <a:extLst>
                  <a:ext uri="{0D108BD9-81ED-4DB2-BD59-A6C34878D82A}">
                    <a16:rowId xmlns:a16="http://schemas.microsoft.com/office/drawing/2014/main" val="10000"/>
                  </a:ext>
                </a:extLst>
              </a:tr>
              <a:tr h="1638814">
                <a:tc>
                  <a:txBody>
                    <a:bodyPr/>
                    <a:lstStyle/>
                    <a:p>
                      <a:pPr marL="0" algn="l" defTabSz="914400" rtl="0" eaLnBrk="1" latinLnBrk="0" hangingPunct="1"/>
                      <a:endParaRPr lang="tr-TR" sz="1600" kern="1200" dirty="0">
                        <a:solidFill>
                          <a:schemeClr val="tx1"/>
                        </a:solidFill>
                        <a:latin typeface="+mn-lt"/>
                        <a:ea typeface="+mn-ea"/>
                        <a:cs typeface="+mn-cs"/>
                      </a:endParaRPr>
                    </a:p>
                    <a:p>
                      <a:pPr marL="0" algn="l" defTabSz="914400" rtl="0" eaLnBrk="1" latinLnBrk="0" hangingPunct="1"/>
                      <a:endParaRPr lang="tr-TR" sz="1600" kern="1200" dirty="0">
                        <a:solidFill>
                          <a:schemeClr val="tx1"/>
                        </a:solidFill>
                        <a:latin typeface="+mn-lt"/>
                        <a:ea typeface="+mn-ea"/>
                        <a:cs typeface="+mn-cs"/>
                      </a:endParaRPr>
                    </a:p>
                    <a:p>
                      <a:pPr marL="0" algn="l" defTabSz="914400" rtl="0" eaLnBrk="1" latinLnBrk="0" hangingPunct="1"/>
                      <a:r>
                        <a:rPr lang="tr-TR" sz="1600" kern="1200" dirty="0">
                          <a:solidFill>
                            <a:schemeClr val="tx1"/>
                          </a:solidFill>
                          <a:latin typeface="+mn-lt"/>
                          <a:ea typeface="+mn-ea"/>
                          <a:cs typeface="+mn-cs"/>
                        </a:rPr>
                        <a:t>Kenar Algılama</a:t>
                      </a:r>
                      <a:endParaRPr lang="en-US" sz="1600" kern="1200" dirty="0">
                        <a:solidFill>
                          <a:schemeClr val="tx1"/>
                        </a:solidFill>
                        <a:latin typeface="+mn-lt"/>
                        <a:ea typeface="+mn-ea"/>
                        <a:cs typeface="+mn-cs"/>
                      </a:endParaRPr>
                    </a:p>
                  </a:txBody>
                  <a:tcPr/>
                </a:tc>
                <a:tc>
                  <a:txBody>
                    <a:bodyPr/>
                    <a:lstStyle/>
                    <a:p>
                      <a:pPr marL="0" algn="l" defTabSz="914400" rtl="0" eaLnBrk="1" latinLnBrk="0" hangingPunct="1"/>
                      <a:endParaRPr lang="tr-TR" sz="1600" kern="1200" dirty="0">
                        <a:solidFill>
                          <a:schemeClr val="tx1"/>
                        </a:solidFill>
                        <a:latin typeface="+mn-lt"/>
                        <a:ea typeface="+mn-ea"/>
                        <a:cs typeface="+mn-cs"/>
                      </a:endParaRPr>
                    </a:p>
                    <a:p>
                      <a:pPr marL="0" algn="l" defTabSz="914400" rtl="0" eaLnBrk="1" latinLnBrk="0" hangingPunct="1"/>
                      <a:r>
                        <a:rPr lang="en-US" sz="1600" kern="1200" dirty="0">
                          <a:solidFill>
                            <a:schemeClr val="tx1"/>
                          </a:solidFill>
                          <a:latin typeface="+mn-lt"/>
                          <a:ea typeface="+mn-ea"/>
                          <a:cs typeface="+mn-cs"/>
                        </a:rPr>
                        <a:t>-1	-1	-1</a:t>
                      </a:r>
                    </a:p>
                    <a:p>
                      <a:pPr marL="0" algn="l" defTabSz="914400" rtl="0" eaLnBrk="1" latinLnBrk="0" hangingPunct="1"/>
                      <a:r>
                        <a:rPr lang="en-US" sz="1600" kern="1200" dirty="0">
                          <a:solidFill>
                            <a:schemeClr val="tx1"/>
                          </a:solidFill>
                          <a:latin typeface="+mn-lt"/>
                          <a:ea typeface="+mn-ea"/>
                          <a:cs typeface="+mn-cs"/>
                        </a:rPr>
                        <a:t>-1	10	-1</a:t>
                      </a:r>
                    </a:p>
                    <a:p>
                      <a:pPr marL="0" algn="l" defTabSz="914400" rtl="0" eaLnBrk="1" latinLnBrk="0" hangingPunct="1"/>
                      <a:r>
                        <a:rPr lang="en-US" sz="1600" kern="1200" dirty="0">
                          <a:solidFill>
                            <a:schemeClr val="tx1"/>
                          </a:solidFill>
                          <a:latin typeface="+mn-lt"/>
                          <a:ea typeface="+mn-ea"/>
                          <a:cs typeface="+mn-cs"/>
                        </a:rPr>
                        <a:t>-1	-1	-1</a:t>
                      </a:r>
                    </a:p>
                  </a:txBody>
                  <a:tcPr/>
                </a:tc>
                <a:tc>
                  <a:txBody>
                    <a:bodyPr/>
                    <a:lstStyle/>
                    <a:p>
                      <a:endParaRPr lang="en-US" dirty="0"/>
                    </a:p>
                  </a:txBody>
                  <a:tcPr/>
                </a:tc>
                <a:extLst>
                  <a:ext uri="{0D108BD9-81ED-4DB2-BD59-A6C34878D82A}">
                    <a16:rowId xmlns:a16="http://schemas.microsoft.com/office/drawing/2014/main" val="10001"/>
                  </a:ext>
                </a:extLst>
              </a:tr>
              <a:tr h="1528970">
                <a:tc>
                  <a:txBody>
                    <a:bodyPr/>
                    <a:lstStyle/>
                    <a:p>
                      <a:pPr marL="0" algn="l" defTabSz="914400" rtl="0" eaLnBrk="1" latinLnBrk="0" hangingPunct="1"/>
                      <a:endParaRPr lang="tr-TR" sz="1600" kern="1200" dirty="0">
                        <a:solidFill>
                          <a:schemeClr val="tx1"/>
                        </a:solidFill>
                        <a:latin typeface="+mn-lt"/>
                        <a:ea typeface="+mn-ea"/>
                        <a:cs typeface="+mn-cs"/>
                      </a:endParaRPr>
                    </a:p>
                    <a:p>
                      <a:pPr marL="0" algn="l" defTabSz="914400" rtl="0" eaLnBrk="1" latinLnBrk="0" hangingPunct="1"/>
                      <a:endParaRPr lang="tr-TR" sz="1600" kern="1200" dirty="0">
                        <a:solidFill>
                          <a:schemeClr val="tx1"/>
                        </a:solidFill>
                        <a:latin typeface="+mn-lt"/>
                        <a:ea typeface="+mn-ea"/>
                        <a:cs typeface="+mn-cs"/>
                      </a:endParaRPr>
                    </a:p>
                    <a:p>
                      <a:pPr marL="0" algn="l" defTabSz="914400" rtl="0" eaLnBrk="1" latinLnBrk="0" hangingPunct="1"/>
                      <a:r>
                        <a:rPr lang="tr-TR" sz="1600" kern="1200" dirty="0">
                          <a:solidFill>
                            <a:schemeClr val="tx1"/>
                          </a:solidFill>
                          <a:latin typeface="+mn-lt"/>
                          <a:ea typeface="+mn-ea"/>
                          <a:cs typeface="+mn-cs"/>
                        </a:rPr>
                        <a:t>Keskinleştirme</a:t>
                      </a:r>
                      <a:endParaRPr lang="en-US" sz="1600" kern="1200" dirty="0">
                        <a:solidFill>
                          <a:schemeClr val="tx1"/>
                        </a:solidFill>
                        <a:latin typeface="+mn-lt"/>
                        <a:ea typeface="+mn-ea"/>
                        <a:cs typeface="+mn-cs"/>
                      </a:endParaRPr>
                    </a:p>
                  </a:txBody>
                  <a:tcPr/>
                </a:tc>
                <a:tc>
                  <a:txBody>
                    <a:bodyPr/>
                    <a:lstStyle/>
                    <a:p>
                      <a:pPr marL="0" algn="l" defTabSz="914400" rtl="0" eaLnBrk="1" latinLnBrk="0" hangingPunct="1"/>
                      <a:endParaRPr lang="tr-TR" sz="1600" kern="1200" dirty="0">
                        <a:solidFill>
                          <a:schemeClr val="tx1"/>
                        </a:solidFill>
                        <a:latin typeface="+mn-lt"/>
                        <a:ea typeface="+mn-ea"/>
                        <a:cs typeface="+mn-cs"/>
                      </a:endParaRPr>
                    </a:p>
                    <a:p>
                      <a:pPr marL="0" algn="l" defTabSz="914400" rtl="0" eaLnBrk="1" latinLnBrk="0" hangingPunct="1"/>
                      <a:r>
                        <a:rPr lang="en-US" sz="1600" kern="1200" dirty="0">
                          <a:solidFill>
                            <a:schemeClr val="tx1"/>
                          </a:solidFill>
                          <a:latin typeface="+mn-lt"/>
                          <a:ea typeface="+mn-ea"/>
                          <a:cs typeface="+mn-cs"/>
                        </a:rPr>
                        <a:t>0	-1	0</a:t>
                      </a:r>
                    </a:p>
                    <a:p>
                      <a:pPr marL="0" algn="l" defTabSz="914400" rtl="0" eaLnBrk="1" latinLnBrk="0" hangingPunct="1"/>
                      <a:r>
                        <a:rPr lang="en-US" sz="1600" kern="1200" dirty="0">
                          <a:solidFill>
                            <a:schemeClr val="tx1"/>
                          </a:solidFill>
                          <a:latin typeface="+mn-lt"/>
                          <a:ea typeface="+mn-ea"/>
                          <a:cs typeface="+mn-cs"/>
                        </a:rPr>
                        <a:t>-1	10	-1</a:t>
                      </a:r>
                    </a:p>
                    <a:p>
                      <a:pPr marL="0" algn="l" defTabSz="914400" rtl="0" eaLnBrk="1" latinLnBrk="0" hangingPunct="1"/>
                      <a:r>
                        <a:rPr lang="en-US" sz="1600" kern="1200" dirty="0">
                          <a:solidFill>
                            <a:schemeClr val="tx1"/>
                          </a:solidFill>
                          <a:latin typeface="+mn-lt"/>
                          <a:ea typeface="+mn-ea"/>
                          <a:cs typeface="+mn-cs"/>
                        </a:rPr>
                        <a:t>0	-1	0</a:t>
                      </a:r>
                    </a:p>
                  </a:txBody>
                  <a:tcPr/>
                </a:tc>
                <a:tc>
                  <a:txBody>
                    <a:bodyPr/>
                    <a:lstStyle/>
                    <a:p>
                      <a:endParaRPr lang="en-US" dirty="0"/>
                    </a:p>
                  </a:txBody>
                  <a:tcPr/>
                </a:tc>
                <a:extLst>
                  <a:ext uri="{0D108BD9-81ED-4DB2-BD59-A6C34878D82A}">
                    <a16:rowId xmlns:a16="http://schemas.microsoft.com/office/drawing/2014/main" val="10002"/>
                  </a:ext>
                </a:extLst>
              </a:tr>
              <a:tr h="1692068">
                <a:tc>
                  <a:txBody>
                    <a:bodyPr/>
                    <a:lstStyle/>
                    <a:p>
                      <a:endParaRPr lang="tr-TR" dirty="0"/>
                    </a:p>
                    <a:p>
                      <a:endParaRPr lang="tr-TR" dirty="0"/>
                    </a:p>
                    <a:p>
                      <a:pPr marL="0" algn="l" defTabSz="914400" rtl="0" eaLnBrk="1" latinLnBrk="0" hangingPunct="1"/>
                      <a:r>
                        <a:rPr lang="tr-TR" sz="1600" kern="1200" dirty="0" err="1">
                          <a:solidFill>
                            <a:schemeClr val="tx1"/>
                          </a:solidFill>
                          <a:latin typeface="+mn-lt"/>
                          <a:ea typeface="+mn-ea"/>
                          <a:cs typeface="+mn-cs"/>
                        </a:rPr>
                        <a:t>Gaussian</a:t>
                      </a:r>
                      <a:r>
                        <a:rPr lang="tr-TR" sz="1600" kern="1200" dirty="0">
                          <a:solidFill>
                            <a:schemeClr val="tx1"/>
                          </a:solidFill>
                          <a:latin typeface="+mn-lt"/>
                          <a:ea typeface="+mn-ea"/>
                          <a:cs typeface="+mn-cs"/>
                        </a:rPr>
                        <a:t> Bulanıklık</a:t>
                      </a:r>
                      <a:endParaRPr lang="en-US" sz="1600" kern="1200" dirty="0">
                        <a:solidFill>
                          <a:schemeClr val="tx1"/>
                        </a:solidFill>
                        <a:latin typeface="+mn-lt"/>
                        <a:ea typeface="+mn-ea"/>
                        <a:cs typeface="+mn-cs"/>
                      </a:endParaRPr>
                    </a:p>
                  </a:txBody>
                  <a:tcPr/>
                </a:tc>
                <a:tc>
                  <a:txBody>
                    <a:bodyPr/>
                    <a:lstStyle/>
                    <a:p>
                      <a:endParaRPr lang="tr-TR" sz="1050" dirty="0"/>
                    </a:p>
                    <a:p>
                      <a:endParaRPr lang="tr-TR" sz="1050" dirty="0"/>
                    </a:p>
                    <a:p>
                      <a:endParaRPr lang="tr-TR" sz="1050" dirty="0"/>
                    </a:p>
                    <a:p>
                      <a:r>
                        <a:rPr lang="en-US" sz="1600" dirty="0"/>
                        <a:t>0.0625	0.125	0.0625</a:t>
                      </a:r>
                    </a:p>
                    <a:p>
                      <a:r>
                        <a:rPr lang="en-US" sz="1600" dirty="0"/>
                        <a:t>0.125	0.25	0.125</a:t>
                      </a:r>
                    </a:p>
                    <a:p>
                      <a:r>
                        <a:rPr lang="en-US" sz="1600" dirty="0"/>
                        <a:t>0.062</a:t>
                      </a:r>
                      <a:r>
                        <a:rPr lang="tr-TR" sz="1600" dirty="0"/>
                        <a:t>5</a:t>
                      </a:r>
                      <a:r>
                        <a:rPr lang="en-US" sz="1600" dirty="0"/>
                        <a:t>	0.125	0.0625</a:t>
                      </a:r>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pic>
        <p:nvPicPr>
          <p:cNvPr id="7" name="Resim 6"/>
          <p:cNvPicPr>
            <a:picLocks noChangeAspect="1"/>
          </p:cNvPicPr>
          <p:nvPr/>
        </p:nvPicPr>
        <p:blipFill>
          <a:blip r:embed="rId2"/>
          <a:stretch>
            <a:fillRect/>
          </a:stretch>
        </p:blipFill>
        <p:spPr>
          <a:xfrm>
            <a:off x="603057" y="2832672"/>
            <a:ext cx="1504625" cy="1522753"/>
          </a:xfrm>
          <a:prstGeom prst="rect">
            <a:avLst/>
          </a:prstGeom>
        </p:spPr>
      </p:pic>
      <p:pic>
        <p:nvPicPr>
          <p:cNvPr id="8" name="Resim 7"/>
          <p:cNvPicPr>
            <a:picLocks noChangeAspect="1"/>
          </p:cNvPicPr>
          <p:nvPr/>
        </p:nvPicPr>
        <p:blipFill>
          <a:blip r:embed="rId3"/>
          <a:stretch>
            <a:fillRect/>
          </a:stretch>
        </p:blipFill>
        <p:spPr>
          <a:xfrm>
            <a:off x="9927455" y="1416766"/>
            <a:ext cx="1333783" cy="1422333"/>
          </a:xfrm>
          <a:prstGeom prst="rect">
            <a:avLst/>
          </a:prstGeom>
        </p:spPr>
      </p:pic>
      <p:pic>
        <p:nvPicPr>
          <p:cNvPr id="9" name="Resim 8"/>
          <p:cNvPicPr>
            <a:picLocks noChangeAspect="1"/>
          </p:cNvPicPr>
          <p:nvPr/>
        </p:nvPicPr>
        <p:blipFill>
          <a:blip r:embed="rId4"/>
          <a:stretch>
            <a:fillRect/>
          </a:stretch>
        </p:blipFill>
        <p:spPr>
          <a:xfrm>
            <a:off x="9927456" y="3011563"/>
            <a:ext cx="1416138" cy="1404898"/>
          </a:xfrm>
          <a:prstGeom prst="rect">
            <a:avLst/>
          </a:prstGeom>
        </p:spPr>
      </p:pic>
      <p:pic>
        <p:nvPicPr>
          <p:cNvPr id="10" name="Resim 9"/>
          <p:cNvPicPr>
            <a:picLocks noChangeAspect="1"/>
          </p:cNvPicPr>
          <p:nvPr/>
        </p:nvPicPr>
        <p:blipFill>
          <a:blip r:embed="rId5"/>
          <a:stretch>
            <a:fillRect/>
          </a:stretch>
        </p:blipFill>
        <p:spPr>
          <a:xfrm>
            <a:off x="9977370" y="4530614"/>
            <a:ext cx="1507941" cy="1525965"/>
          </a:xfrm>
          <a:prstGeom prst="rect">
            <a:avLst/>
          </a:prstGeom>
        </p:spPr>
      </p:pic>
    </p:spTree>
    <p:extLst>
      <p:ext uri="{BB962C8B-B14F-4D97-AF65-F5344CB8AC3E}">
        <p14:creationId xmlns:p14="http://schemas.microsoft.com/office/powerpoint/2010/main" val="4269361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err="1"/>
              <a:t>Evrişim</a:t>
            </a:r>
            <a:r>
              <a:rPr lang="tr-TR" b="1" dirty="0"/>
              <a:t> (</a:t>
            </a:r>
            <a:r>
              <a:rPr lang="tr-TR" b="1" dirty="0" err="1"/>
              <a:t>Konvolüsyon</a:t>
            </a:r>
            <a:r>
              <a:rPr lang="tr-TR" b="1" dirty="0"/>
              <a:t>)</a:t>
            </a:r>
          </a:p>
          <a:p>
            <a:pPr indent="0">
              <a:buNone/>
            </a:pPr>
            <a:endParaRPr lang="tr-TR" b="1" dirty="0"/>
          </a:p>
          <a:p>
            <a:pPr marL="1143000" lvl="1" indent="-457200"/>
            <a:endParaRPr lang="tr-TR" dirty="0"/>
          </a:p>
          <a:p>
            <a:pPr lvl="1" indent="0">
              <a:buNone/>
            </a:pPr>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28</a:t>
            </a:fld>
            <a:endParaRPr lang="tr-TR"/>
          </a:p>
        </p:txBody>
      </p:sp>
      <p:pic>
        <p:nvPicPr>
          <p:cNvPr id="8" name="Resim 7">
            <a:extLst>
              <a:ext uri="{FF2B5EF4-FFF2-40B4-BE49-F238E27FC236}">
                <a16:creationId xmlns:a16="http://schemas.microsoft.com/office/drawing/2014/main" id="{EAC87BF0-0A41-43AE-A59C-C7EEC4C6EF59}"/>
              </a:ext>
            </a:extLst>
          </p:cNvPr>
          <p:cNvPicPr>
            <a:picLocks noChangeAspect="1"/>
          </p:cNvPicPr>
          <p:nvPr/>
        </p:nvPicPr>
        <p:blipFill>
          <a:blip r:embed="rId2"/>
          <a:stretch>
            <a:fillRect/>
          </a:stretch>
        </p:blipFill>
        <p:spPr>
          <a:xfrm>
            <a:off x="942230" y="2253525"/>
            <a:ext cx="2476800" cy="2496134"/>
          </a:xfrm>
          <a:prstGeom prst="rect">
            <a:avLst/>
          </a:prstGeom>
        </p:spPr>
      </p:pic>
      <p:pic>
        <p:nvPicPr>
          <p:cNvPr id="11" name="Resim 10">
            <a:extLst>
              <a:ext uri="{FF2B5EF4-FFF2-40B4-BE49-F238E27FC236}">
                <a16:creationId xmlns:a16="http://schemas.microsoft.com/office/drawing/2014/main" id="{D230D4B0-E384-47E2-A2CB-9714559A809D}"/>
              </a:ext>
            </a:extLst>
          </p:cNvPr>
          <p:cNvPicPr>
            <a:picLocks noChangeAspect="1"/>
          </p:cNvPicPr>
          <p:nvPr/>
        </p:nvPicPr>
        <p:blipFill>
          <a:blip r:embed="rId3"/>
          <a:stretch>
            <a:fillRect/>
          </a:stretch>
        </p:blipFill>
        <p:spPr>
          <a:xfrm>
            <a:off x="4006874" y="832908"/>
            <a:ext cx="7697766" cy="5151947"/>
          </a:xfrm>
          <a:prstGeom prst="rect">
            <a:avLst/>
          </a:prstGeom>
        </p:spPr>
      </p:pic>
      <p:sp>
        <p:nvSpPr>
          <p:cNvPr id="9" name="Dikdörtgen 8">
            <a:extLst>
              <a:ext uri="{FF2B5EF4-FFF2-40B4-BE49-F238E27FC236}">
                <a16:creationId xmlns:a16="http://schemas.microsoft.com/office/drawing/2014/main" id="{41DEAB38-7A9B-44A6-8977-3081600813ED}"/>
              </a:ext>
            </a:extLst>
          </p:cNvPr>
          <p:cNvSpPr/>
          <p:nvPr/>
        </p:nvSpPr>
        <p:spPr>
          <a:xfrm>
            <a:off x="2180322" y="6043686"/>
            <a:ext cx="7823502" cy="215444"/>
          </a:xfrm>
          <a:prstGeom prst="rect">
            <a:avLst/>
          </a:prstGeom>
        </p:spPr>
        <p:txBody>
          <a:bodyPr wrap="square">
            <a:spAutoFit/>
          </a:bodyPr>
          <a:lstStyle/>
          <a:p>
            <a:r>
              <a:rPr lang="en-US" sz="800" dirty="0" err="1">
                <a:solidFill>
                  <a:prstClr val="black"/>
                </a:solidFill>
              </a:rPr>
              <a:t>Mathworks</a:t>
            </a:r>
            <a:r>
              <a:rPr lang="en-US" sz="800" dirty="0">
                <a:solidFill>
                  <a:prstClr val="black"/>
                </a:solidFill>
              </a:rPr>
              <a:t>, “Visualize Activations of a Convolutional Neural Network.</a:t>
            </a:r>
            <a:r>
              <a:rPr lang="tr-TR" sz="800" dirty="0">
                <a:solidFill>
                  <a:prstClr val="black"/>
                </a:solidFill>
              </a:rPr>
              <a:t> </a:t>
            </a:r>
            <a:r>
              <a:rPr lang="en-US" sz="800" dirty="0">
                <a:solidFill>
                  <a:prstClr val="black"/>
                </a:solidFill>
              </a:rPr>
              <a:t>https://ww2.mathworks.cn/help/nnet/examples/visualize-activations-of-a-convolutional-neural-network.html.</a:t>
            </a:r>
          </a:p>
        </p:txBody>
      </p:sp>
    </p:spTree>
    <p:extLst>
      <p:ext uri="{BB962C8B-B14F-4D97-AF65-F5344CB8AC3E}">
        <p14:creationId xmlns:p14="http://schemas.microsoft.com/office/powerpoint/2010/main" val="371764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err="1"/>
              <a:t>Evrişim</a:t>
            </a:r>
            <a:r>
              <a:rPr lang="tr-TR" b="1" dirty="0"/>
              <a:t> (</a:t>
            </a:r>
            <a:r>
              <a:rPr lang="tr-TR" b="1" dirty="0" err="1"/>
              <a:t>Konvolüsyon</a:t>
            </a:r>
            <a:r>
              <a:rPr lang="tr-TR" b="1" dirty="0"/>
              <a:t>)</a:t>
            </a:r>
          </a:p>
          <a:p>
            <a:pPr indent="0">
              <a:buNone/>
            </a:pPr>
            <a:endParaRPr lang="tr-TR" b="1" dirty="0"/>
          </a:p>
          <a:p>
            <a:pPr marL="1143000" lvl="1" indent="-457200"/>
            <a:endParaRPr lang="tr-TR" dirty="0"/>
          </a:p>
          <a:p>
            <a:pPr lvl="1" indent="0">
              <a:buNone/>
            </a:pPr>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29</a:t>
            </a:fld>
            <a:endParaRPr lang="tr-TR"/>
          </a:p>
        </p:txBody>
      </p:sp>
      <p:pic>
        <p:nvPicPr>
          <p:cNvPr id="10" name="İçerik Yer Tutucusu 6">
            <a:extLst>
              <a:ext uri="{FF2B5EF4-FFF2-40B4-BE49-F238E27FC236}">
                <a16:creationId xmlns:a16="http://schemas.microsoft.com/office/drawing/2014/main" id="{53FEC5AA-FD8B-4DFF-99F5-5D75DD2509F5}"/>
              </a:ext>
            </a:extLst>
          </p:cNvPr>
          <p:cNvPicPr>
            <a:picLocks noChangeAspect="1"/>
          </p:cNvPicPr>
          <p:nvPr/>
        </p:nvPicPr>
        <p:blipFill>
          <a:blip r:embed="rId2"/>
          <a:stretch>
            <a:fillRect/>
          </a:stretch>
        </p:blipFill>
        <p:spPr>
          <a:xfrm>
            <a:off x="2603022" y="1666303"/>
            <a:ext cx="6978101" cy="3525394"/>
          </a:xfrm>
          <a:prstGeom prst="rect">
            <a:avLst/>
          </a:prstGeom>
        </p:spPr>
      </p:pic>
      <p:sp>
        <p:nvSpPr>
          <p:cNvPr id="7" name="Dikdörtgen 6">
            <a:extLst>
              <a:ext uri="{FF2B5EF4-FFF2-40B4-BE49-F238E27FC236}">
                <a16:creationId xmlns:a16="http://schemas.microsoft.com/office/drawing/2014/main" id="{41B9A07B-BFD9-454B-90B0-B4E8E0FA9D95}"/>
              </a:ext>
            </a:extLst>
          </p:cNvPr>
          <p:cNvSpPr/>
          <p:nvPr/>
        </p:nvSpPr>
        <p:spPr>
          <a:xfrm>
            <a:off x="2209800" y="5191697"/>
            <a:ext cx="7823502" cy="215444"/>
          </a:xfrm>
          <a:prstGeom prst="rect">
            <a:avLst/>
          </a:prstGeom>
        </p:spPr>
        <p:txBody>
          <a:bodyPr wrap="square">
            <a:spAutoFit/>
          </a:bodyPr>
          <a:lstStyle/>
          <a:p>
            <a:r>
              <a:rPr lang="en-US" sz="800" dirty="0" err="1">
                <a:solidFill>
                  <a:prstClr val="black"/>
                </a:solidFill>
              </a:rPr>
              <a:t>Mathworks</a:t>
            </a:r>
            <a:r>
              <a:rPr lang="en-US" sz="800" dirty="0">
                <a:solidFill>
                  <a:prstClr val="black"/>
                </a:solidFill>
              </a:rPr>
              <a:t>, “Visualize Activations of a Convolutional Neural Network. https://ww2.mathworks.cn/help/nnet/examples/visualize-activations-of-a-convolutional-neural-network.html.</a:t>
            </a:r>
          </a:p>
        </p:txBody>
      </p:sp>
    </p:spTree>
    <p:extLst>
      <p:ext uri="{BB962C8B-B14F-4D97-AF65-F5344CB8AC3E}">
        <p14:creationId xmlns:p14="http://schemas.microsoft.com/office/powerpoint/2010/main" val="2868426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lstStyle/>
          <a:p>
            <a:pPr indent="0">
              <a:buNone/>
            </a:pPr>
            <a:endParaRPr lang="tr-TR" b="1" dirty="0"/>
          </a:p>
          <a:p>
            <a:pPr indent="0">
              <a:buNone/>
            </a:pPr>
            <a:r>
              <a:rPr lang="tr-TR" b="1" dirty="0"/>
              <a:t>Derin Öğrenme</a:t>
            </a:r>
          </a:p>
          <a:p>
            <a:pPr indent="0">
              <a:buNone/>
            </a:pPr>
            <a:endParaRPr lang="tr-TR" b="1" dirty="0"/>
          </a:p>
          <a:p>
            <a:pPr marL="685800" indent="-457200"/>
            <a:r>
              <a:rPr lang="tr-TR" dirty="0"/>
              <a:t>Derin öğrenme, bünyesinde yapay sinir ağı (YSA / ANN) yapısal mimarisini kullanan bir makine öğrenmesi yöntemidir. </a:t>
            </a:r>
          </a:p>
          <a:p>
            <a:pPr marL="685800" indent="-457200"/>
            <a:endParaRPr lang="tr-TR" b="1" dirty="0"/>
          </a:p>
          <a:p>
            <a:pPr marL="685800" indent="-457200"/>
            <a:endParaRPr lang="tr-TR" b="1" dirty="0"/>
          </a:p>
          <a:p>
            <a:pPr marL="685800" indent="-457200"/>
            <a:endParaRPr lang="tr-TR" b="1" dirty="0"/>
          </a:p>
          <a:p>
            <a:pPr marL="685800" indent="-457200"/>
            <a:endParaRPr lang="tr-TR" b="1" dirty="0"/>
          </a:p>
          <a:p>
            <a:pPr marL="685800" indent="-457200"/>
            <a:endParaRPr lang="tr-TR" b="1"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3</a:t>
            </a:fld>
            <a:endParaRPr lang="tr-TR"/>
          </a:p>
        </p:txBody>
      </p:sp>
      <p:sp>
        <p:nvSpPr>
          <p:cNvPr id="8" name="Metin Yer Tutucusu 3">
            <a:extLst>
              <a:ext uri="{FF2B5EF4-FFF2-40B4-BE49-F238E27FC236}">
                <a16:creationId xmlns:a16="http://schemas.microsoft.com/office/drawing/2014/main" id="{78F54E20-A1E6-42D2-AF96-B523A7669FE5}"/>
              </a:ext>
            </a:extLst>
          </p:cNvPr>
          <p:cNvSpPr txBox="1">
            <a:spLocks/>
          </p:cNvSpPr>
          <p:nvPr/>
        </p:nvSpPr>
        <p:spPr>
          <a:xfrm>
            <a:off x="838200" y="2080727"/>
            <a:ext cx="9601196" cy="37267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tr-TR" sz="1050" dirty="0"/>
          </a:p>
        </p:txBody>
      </p:sp>
      <p:pic>
        <p:nvPicPr>
          <p:cNvPr id="9" name="Resim 8">
            <a:extLst>
              <a:ext uri="{FF2B5EF4-FFF2-40B4-BE49-F238E27FC236}">
                <a16:creationId xmlns:a16="http://schemas.microsoft.com/office/drawing/2014/main" id="{2B13A79A-1C8C-4BC9-BDC6-A3E02B38877C}"/>
              </a:ext>
            </a:extLst>
          </p:cNvPr>
          <p:cNvPicPr>
            <a:picLocks noChangeAspect="1"/>
          </p:cNvPicPr>
          <p:nvPr/>
        </p:nvPicPr>
        <p:blipFill>
          <a:blip r:embed="rId2"/>
          <a:stretch>
            <a:fillRect/>
          </a:stretch>
        </p:blipFill>
        <p:spPr>
          <a:xfrm>
            <a:off x="6992666" y="2930416"/>
            <a:ext cx="4853633" cy="3318936"/>
          </a:xfrm>
          <a:prstGeom prst="rect">
            <a:avLst/>
          </a:prstGeom>
        </p:spPr>
      </p:pic>
    </p:spTree>
    <p:extLst>
      <p:ext uri="{BB962C8B-B14F-4D97-AF65-F5344CB8AC3E}">
        <p14:creationId xmlns:p14="http://schemas.microsoft.com/office/powerpoint/2010/main" val="2662531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numCol="2">
            <a:normAutofit/>
          </a:bodyPr>
          <a:lstStyle/>
          <a:p>
            <a:pPr indent="0">
              <a:buNone/>
            </a:pPr>
            <a:endParaRPr lang="tr-TR" b="1" dirty="0"/>
          </a:p>
          <a:p>
            <a:pPr indent="0">
              <a:buNone/>
            </a:pPr>
            <a:r>
              <a:rPr lang="tr-TR" b="1" dirty="0">
                <a:latin typeface="Calibri" panose="020F0502020204030204" pitchFamily="34" charset="0"/>
                <a:cs typeface="Calibri" panose="020F0502020204030204" pitchFamily="34" charset="0"/>
              </a:rPr>
              <a:t>Havuzlama (</a:t>
            </a:r>
            <a:r>
              <a:rPr lang="tr-TR" b="1" dirty="0" err="1">
                <a:latin typeface="Calibri" panose="020F0502020204030204" pitchFamily="34" charset="0"/>
                <a:cs typeface="Calibri" panose="020F0502020204030204" pitchFamily="34" charset="0"/>
              </a:rPr>
              <a:t>Pooling</a:t>
            </a:r>
            <a:r>
              <a:rPr lang="tr-TR" b="1" dirty="0">
                <a:latin typeface="Calibri" panose="020F0502020204030204" pitchFamily="34" charset="0"/>
                <a:cs typeface="Calibri" panose="020F0502020204030204" pitchFamily="34" charset="0"/>
              </a:rPr>
              <a:t>) Katmanı</a:t>
            </a:r>
            <a:endParaRPr lang="tr-TR" b="1" dirty="0"/>
          </a:p>
          <a:p>
            <a:pPr marL="1143000" lvl="1" indent="-457200"/>
            <a:endParaRPr lang="tr-TR" dirty="0"/>
          </a:p>
          <a:p>
            <a:pPr lvl="1" indent="0">
              <a:buNone/>
            </a:pPr>
            <a:endParaRPr lang="tr-TR" b="1" dirty="0"/>
          </a:p>
          <a:p>
            <a:pPr lvl="1"/>
            <a:r>
              <a:rPr lang="tr-TR" sz="2800" dirty="0"/>
              <a:t>Bir sonraki </a:t>
            </a:r>
            <a:r>
              <a:rPr lang="tr-TR" sz="2800" dirty="0" err="1"/>
              <a:t>konvolüsyon</a:t>
            </a:r>
            <a:r>
              <a:rPr lang="tr-TR" sz="2800" dirty="0"/>
              <a:t> katmanı için giriş boyutunu azaltır, bilgi kaybına yol açar.</a:t>
            </a:r>
          </a:p>
          <a:p>
            <a:pPr lvl="1"/>
            <a:r>
              <a:rPr lang="tr-TR" sz="2800" dirty="0"/>
              <a:t>Hesaplama yükünü azaltır.</a:t>
            </a:r>
          </a:p>
          <a:p>
            <a:pPr lvl="1"/>
            <a:r>
              <a:rPr lang="tr-TR" sz="2800" dirty="0"/>
              <a:t>Ezberlemeyi önler.</a:t>
            </a:r>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30</a:t>
            </a:fld>
            <a:endParaRPr lang="tr-TR"/>
          </a:p>
        </p:txBody>
      </p:sp>
      <p:pic>
        <p:nvPicPr>
          <p:cNvPr id="9" name="Resim 8">
            <a:extLst>
              <a:ext uri="{FF2B5EF4-FFF2-40B4-BE49-F238E27FC236}">
                <a16:creationId xmlns:a16="http://schemas.microsoft.com/office/drawing/2014/main" id="{EAB2F82B-5D55-4704-966B-B3473E59F520}"/>
              </a:ext>
            </a:extLst>
          </p:cNvPr>
          <p:cNvPicPr>
            <a:picLocks noChangeAspect="1"/>
          </p:cNvPicPr>
          <p:nvPr/>
        </p:nvPicPr>
        <p:blipFill>
          <a:blip r:embed="rId2">
            <a:lum/>
          </a:blip>
          <a:stretch>
            <a:fillRect/>
          </a:stretch>
        </p:blipFill>
        <p:spPr>
          <a:xfrm>
            <a:off x="7187029" y="297162"/>
            <a:ext cx="4771291" cy="5467803"/>
          </a:xfrm>
          <a:prstGeom prst="rect">
            <a:avLst/>
          </a:prstGeom>
        </p:spPr>
      </p:pic>
    </p:spTree>
    <p:extLst>
      <p:ext uri="{BB962C8B-B14F-4D97-AF65-F5344CB8AC3E}">
        <p14:creationId xmlns:p14="http://schemas.microsoft.com/office/powerpoint/2010/main" val="539758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Katmanların çıkış boyutlarının hesaplanması</a:t>
            </a:r>
          </a:p>
          <a:p>
            <a:pPr indent="0">
              <a:buNone/>
            </a:pPr>
            <a:endParaRPr lang="tr-TR" b="1" dirty="0"/>
          </a:p>
          <a:p>
            <a:pPr indent="0">
              <a:buNone/>
            </a:pPr>
            <a:endParaRPr lang="tr-TR" b="1" dirty="0"/>
          </a:p>
          <a:p>
            <a:pPr indent="0">
              <a:buNone/>
            </a:pPr>
            <a:endParaRPr lang="tr-TR" b="1" dirty="0"/>
          </a:p>
          <a:p>
            <a:pPr indent="0">
              <a:buNone/>
            </a:pPr>
            <a:endParaRPr lang="tr-TR" b="1" dirty="0"/>
          </a:p>
          <a:p>
            <a:pPr indent="0">
              <a:buNone/>
            </a:pPr>
            <a:endParaRPr lang="tr-TR" dirty="0"/>
          </a:p>
          <a:p>
            <a:pPr lvl="1" indent="0">
              <a:buNone/>
            </a:pPr>
            <a:endParaRPr lang="tr-TR" b="1" dirty="0"/>
          </a:p>
          <a:p>
            <a:pPr marL="5110163"/>
            <a:r>
              <a:rPr lang="tr-TR" dirty="0"/>
              <a:t>w: giriş boyutu</a:t>
            </a:r>
          </a:p>
          <a:p>
            <a:pPr marL="5110163"/>
            <a:r>
              <a:rPr lang="tr-TR" dirty="0"/>
              <a:t>f: filtre boyutu</a:t>
            </a:r>
          </a:p>
          <a:p>
            <a:pPr marL="5110163"/>
            <a:r>
              <a:rPr lang="tr-TR" dirty="0"/>
              <a:t>s:adım sayısı</a:t>
            </a:r>
          </a:p>
          <a:p>
            <a:pPr marL="5110163"/>
            <a:r>
              <a:rPr lang="tr-TR" dirty="0"/>
              <a:t>p:padding sayısı</a:t>
            </a:r>
          </a:p>
          <a:p>
            <a:pPr marL="0" indent="0">
              <a:buNone/>
            </a:pPr>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31</a:t>
            </a:fld>
            <a:endParaRPr lang="tr-TR"/>
          </a:p>
        </p:txBody>
      </p:sp>
      <mc:AlternateContent xmlns:mc="http://schemas.openxmlformats.org/markup-compatibility/2006" xmlns:a14="http://schemas.microsoft.com/office/drawing/2010/main">
        <mc:Choice Requires="a14">
          <p:graphicFrame>
            <p:nvGraphicFramePr>
              <p:cNvPr id="7" name="Tablo 6"/>
              <p:cNvGraphicFramePr>
                <a:graphicFrameLocks noGrp="1"/>
              </p:cNvGraphicFramePr>
              <p:nvPr>
                <p:extLst>
                  <p:ext uri="{D42A27DB-BD31-4B8C-83A1-F6EECF244321}">
                    <p14:modId xmlns:p14="http://schemas.microsoft.com/office/powerpoint/2010/main" val="3020808939"/>
                  </p:ext>
                </p:extLst>
              </p:nvPr>
            </p:nvGraphicFramePr>
            <p:xfrm>
              <a:off x="2023454" y="1787891"/>
              <a:ext cx="8128000" cy="1596772"/>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r>
                            <a:rPr lang="tr-TR" dirty="0"/>
                            <a:t>Katman</a:t>
                          </a:r>
                          <a:endParaRPr lang="en-US" dirty="0"/>
                        </a:p>
                      </a:txBody>
                      <a:tcPr/>
                    </a:tc>
                    <a:tc>
                      <a:txBody>
                        <a:bodyPr/>
                        <a:lstStyle/>
                        <a:p>
                          <a:r>
                            <a:rPr lang="tr-TR" dirty="0"/>
                            <a:t>Çıkış boyutu hesaplama formülü</a:t>
                          </a:r>
                          <a:endParaRPr lang="en-US" dirty="0"/>
                        </a:p>
                      </a:txBody>
                      <a:tcPr/>
                    </a:tc>
                    <a:extLst>
                      <a:ext uri="{0D108BD9-81ED-4DB2-BD59-A6C34878D82A}">
                        <a16:rowId xmlns:a16="http://schemas.microsoft.com/office/drawing/2014/main" val="10000"/>
                      </a:ext>
                    </a:extLst>
                  </a:tr>
                  <a:tr h="370840">
                    <a:tc>
                      <a:txBody>
                        <a:bodyPr/>
                        <a:lstStyle/>
                        <a:p>
                          <a:r>
                            <a:rPr lang="tr-TR" dirty="0"/>
                            <a:t>Havuzlama (</a:t>
                          </a:r>
                          <a:r>
                            <a:rPr lang="tr-TR" dirty="0" err="1"/>
                            <a:t>Pooling</a:t>
                          </a:r>
                          <a:r>
                            <a:rPr lang="tr-TR" dirty="0"/>
                            <a:t>)</a:t>
                          </a:r>
                          <a:endParaRPr lang="en-US"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tr-TR" b="0" i="1" smtClean="0">
                                        <a:latin typeface="Cambria Math" panose="02040503050406030204" pitchFamily="18" charset="0"/>
                                      </a:rPr>
                                      <m:t>𝑤</m:t>
                                    </m:r>
                                    <m:r>
                                      <a:rPr lang="tr-TR" b="0" i="1" smtClean="0">
                                        <a:latin typeface="Cambria Math" panose="02040503050406030204" pitchFamily="18" charset="0"/>
                                      </a:rPr>
                                      <m:t>−</m:t>
                                    </m:r>
                                    <m:r>
                                      <a:rPr lang="tr-TR" b="0" i="1" smtClean="0">
                                        <a:latin typeface="Cambria Math" panose="02040503050406030204" pitchFamily="18" charset="0"/>
                                      </a:rPr>
                                      <m:t>𝑓</m:t>
                                    </m:r>
                                  </m:num>
                                  <m:den>
                                    <m:r>
                                      <a:rPr lang="tr-TR" b="0" i="1" smtClean="0">
                                        <a:latin typeface="Cambria Math" panose="02040503050406030204" pitchFamily="18" charset="0"/>
                                      </a:rPr>
                                      <m:t>𝑠</m:t>
                                    </m:r>
                                  </m:den>
                                </m:f>
                                <m:r>
                                  <a:rPr lang="tr-TR" b="0" i="1" smtClean="0">
                                    <a:latin typeface="Cambria Math" panose="02040503050406030204" pitchFamily="18" charset="0"/>
                                  </a:rPr>
                                  <m:t>+1</m:t>
                                </m:r>
                              </m:oMath>
                            </m:oMathPara>
                          </a14:m>
                          <a:endParaRPr lang="en-US" dirty="0"/>
                        </a:p>
                      </a:txBody>
                      <a:tcPr/>
                    </a:tc>
                    <a:extLst>
                      <a:ext uri="{0D108BD9-81ED-4DB2-BD59-A6C34878D82A}">
                        <a16:rowId xmlns:a16="http://schemas.microsoft.com/office/drawing/2014/main" val="10001"/>
                      </a:ext>
                    </a:extLst>
                  </a:tr>
                  <a:tr h="370840">
                    <a:tc>
                      <a:txBody>
                        <a:bodyPr/>
                        <a:lstStyle/>
                        <a:p>
                          <a:r>
                            <a:rPr lang="tr-TR" dirty="0" err="1"/>
                            <a:t>Evrişim</a:t>
                          </a:r>
                          <a:r>
                            <a:rPr lang="tr-TR" dirty="0"/>
                            <a:t> (</a:t>
                          </a:r>
                          <a:r>
                            <a:rPr lang="tr-TR" dirty="0" err="1"/>
                            <a:t>Convolution</a:t>
                          </a:r>
                          <a:r>
                            <a:rPr lang="tr-TR" dirty="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tr-TR" b="0" i="1" smtClean="0">
                                        <a:latin typeface="Cambria Math" panose="02040503050406030204" pitchFamily="18" charset="0"/>
                                      </a:rPr>
                                      <m:t>𝑤</m:t>
                                    </m:r>
                                    <m:r>
                                      <a:rPr lang="tr-TR" b="0" i="1" smtClean="0">
                                        <a:latin typeface="Cambria Math" panose="02040503050406030204" pitchFamily="18" charset="0"/>
                                      </a:rPr>
                                      <m:t>−</m:t>
                                    </m:r>
                                    <m:r>
                                      <a:rPr lang="tr-TR" b="0" i="1" smtClean="0">
                                        <a:latin typeface="Cambria Math" panose="02040503050406030204" pitchFamily="18" charset="0"/>
                                      </a:rPr>
                                      <m:t>𝑓</m:t>
                                    </m:r>
                                    <m:r>
                                      <a:rPr lang="tr-TR" b="0" i="1" smtClean="0">
                                        <a:latin typeface="Cambria Math" panose="02040503050406030204" pitchFamily="18" charset="0"/>
                                      </a:rPr>
                                      <m:t>+2</m:t>
                                    </m:r>
                                    <m:r>
                                      <a:rPr lang="tr-TR" b="0" i="1" smtClean="0">
                                        <a:latin typeface="Cambria Math" panose="02040503050406030204" pitchFamily="18" charset="0"/>
                                      </a:rPr>
                                      <m:t>𝑝</m:t>
                                    </m:r>
                                  </m:num>
                                  <m:den>
                                    <m:r>
                                      <a:rPr lang="tr-TR" b="0" i="1" smtClean="0">
                                        <a:latin typeface="Cambria Math" panose="02040503050406030204" pitchFamily="18" charset="0"/>
                                      </a:rPr>
                                      <m:t>𝑠</m:t>
                                    </m:r>
                                  </m:den>
                                </m:f>
                                <m:r>
                                  <a:rPr lang="tr-TR" b="0" i="1" smtClean="0">
                                    <a:latin typeface="Cambria Math" panose="02040503050406030204" pitchFamily="18" charset="0"/>
                                  </a:rPr>
                                  <m:t>+1</m:t>
                                </m:r>
                              </m:oMath>
                            </m:oMathPara>
                          </a14:m>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7" name="Tablo 6"/>
              <p:cNvGraphicFramePr>
                <a:graphicFrameLocks noGrp="1"/>
              </p:cNvGraphicFramePr>
              <p:nvPr>
                <p:extLst>
                  <p:ext uri="{D42A27DB-BD31-4B8C-83A1-F6EECF244321}">
                    <p14:modId xmlns:p14="http://schemas.microsoft.com/office/powerpoint/2010/main" val="3020808939"/>
                  </p:ext>
                </p:extLst>
              </p:nvPr>
            </p:nvGraphicFramePr>
            <p:xfrm>
              <a:off x="2023454" y="1787891"/>
              <a:ext cx="8128000" cy="1596772"/>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tr-TR" dirty="0" smtClean="0"/>
                            <a:t>Katman</a:t>
                          </a:r>
                          <a:endParaRPr lang="en-US" dirty="0"/>
                        </a:p>
                      </a:txBody>
                      <a:tcPr/>
                    </a:tc>
                    <a:tc>
                      <a:txBody>
                        <a:bodyPr/>
                        <a:lstStyle/>
                        <a:p>
                          <a:r>
                            <a:rPr lang="tr-TR" dirty="0" smtClean="0"/>
                            <a:t>Çıkış boyutu hesaplama formülü</a:t>
                          </a:r>
                          <a:endParaRPr lang="en-US" dirty="0"/>
                        </a:p>
                      </a:txBody>
                      <a:tcPr/>
                    </a:tc>
                  </a:tr>
                  <a:tr h="612966">
                    <a:tc>
                      <a:txBody>
                        <a:bodyPr/>
                        <a:lstStyle/>
                        <a:p>
                          <a:r>
                            <a:rPr lang="tr-TR" dirty="0" smtClean="0"/>
                            <a:t>Havuzlama (</a:t>
                          </a:r>
                          <a:r>
                            <a:rPr lang="tr-TR" dirty="0" err="1" smtClean="0"/>
                            <a:t>Pooling</a:t>
                          </a:r>
                          <a:r>
                            <a:rPr lang="tr-TR" dirty="0" smtClean="0"/>
                            <a:t>)</a:t>
                          </a:r>
                          <a:endParaRPr lang="en-US" dirty="0"/>
                        </a:p>
                      </a:txBody>
                      <a:tcPr/>
                    </a:tc>
                    <a:tc>
                      <a:txBody>
                        <a:bodyPr/>
                        <a:lstStyle/>
                        <a:p>
                          <a:endParaRPr lang="en-US"/>
                        </a:p>
                      </a:txBody>
                      <a:tcPr>
                        <a:blipFill rotWithShape="0">
                          <a:blip r:embed="rId2"/>
                          <a:stretch>
                            <a:fillRect l="-100300" t="-65347" r="-600" b="-101980"/>
                          </a:stretch>
                        </a:blipFill>
                      </a:tcPr>
                    </a:tc>
                  </a:tr>
                  <a:tr h="612966">
                    <a:tc>
                      <a:txBody>
                        <a:bodyPr/>
                        <a:lstStyle/>
                        <a:p>
                          <a:r>
                            <a:rPr lang="tr-TR" dirty="0" err="1" smtClean="0"/>
                            <a:t>Evrişim</a:t>
                          </a:r>
                          <a:r>
                            <a:rPr lang="tr-TR" dirty="0" smtClean="0"/>
                            <a:t> (</a:t>
                          </a:r>
                          <a:r>
                            <a:rPr lang="tr-TR" dirty="0" err="1" smtClean="0"/>
                            <a:t>Convolution</a:t>
                          </a:r>
                          <a:r>
                            <a:rPr lang="tr-TR" dirty="0" smtClean="0"/>
                            <a:t>)</a:t>
                          </a:r>
                          <a:endParaRPr lang="en-US" dirty="0"/>
                        </a:p>
                      </a:txBody>
                      <a:tcPr/>
                    </a:tc>
                    <a:tc>
                      <a:txBody>
                        <a:bodyPr/>
                        <a:lstStyle/>
                        <a:p>
                          <a:endParaRPr lang="en-US"/>
                        </a:p>
                      </a:txBody>
                      <a:tcPr>
                        <a:blipFill rotWithShape="0">
                          <a:blip r:embed="rId2"/>
                          <a:stretch>
                            <a:fillRect l="-100300" t="-165347" r="-600" b="-1980"/>
                          </a:stretch>
                        </a:blipFill>
                      </a:tcPr>
                    </a:tc>
                  </a:tr>
                </a:tbl>
              </a:graphicData>
            </a:graphic>
          </p:graphicFrame>
        </mc:Fallback>
      </mc:AlternateContent>
    </p:spTree>
    <p:extLst>
      <p:ext uri="{BB962C8B-B14F-4D97-AF65-F5344CB8AC3E}">
        <p14:creationId xmlns:p14="http://schemas.microsoft.com/office/powerpoint/2010/main" val="3110404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numCol="2">
            <a:normAutofit/>
          </a:bodyPr>
          <a:lstStyle/>
          <a:p>
            <a:pPr indent="0">
              <a:buNone/>
            </a:pPr>
            <a:endParaRPr lang="tr-TR" b="1" dirty="0"/>
          </a:p>
          <a:p>
            <a:pPr indent="0">
              <a:buNone/>
            </a:pPr>
            <a:r>
              <a:rPr lang="tr-TR" b="1" dirty="0" err="1"/>
              <a:t>ReLU</a:t>
            </a:r>
            <a:r>
              <a:rPr lang="tr-TR" b="1" dirty="0"/>
              <a:t> Katmanı</a:t>
            </a:r>
          </a:p>
          <a:p>
            <a:pPr marL="1143000" lvl="1" indent="-457200"/>
            <a:endParaRPr lang="tr-TR" dirty="0"/>
          </a:p>
          <a:p>
            <a:pPr marL="1028700" lvl="1" indent="-342900">
              <a:lnSpc>
                <a:spcPct val="100000"/>
              </a:lnSpc>
            </a:pPr>
            <a:r>
              <a:rPr lang="tr-TR" sz="2800" dirty="0"/>
              <a:t>𝐺(𝑧) = 𝑚𝑎𝑥{0, 𝑧} </a:t>
            </a:r>
          </a:p>
          <a:p>
            <a:pPr marL="1028700" lvl="1" indent="-342900">
              <a:lnSpc>
                <a:spcPct val="100000"/>
              </a:lnSpc>
            </a:pPr>
            <a:r>
              <a:rPr lang="tr-TR" sz="2800" dirty="0" err="1"/>
              <a:t>ReLU’nun</a:t>
            </a:r>
            <a:r>
              <a:rPr lang="tr-TR" sz="2800" dirty="0"/>
              <a:t> giriş parametresi olarak aldığı değer negatif veya sıfır ise sıfır, değilse kendisini döndürür. </a:t>
            </a:r>
          </a:p>
          <a:p>
            <a:pPr marL="1028700" lvl="1" indent="-342900">
              <a:lnSpc>
                <a:spcPct val="100000"/>
              </a:lnSpc>
            </a:pPr>
            <a:r>
              <a:rPr lang="tr-TR" sz="2800" dirty="0" err="1"/>
              <a:t>ReLU’yu</a:t>
            </a:r>
            <a:r>
              <a:rPr lang="tr-TR" sz="2800" dirty="0"/>
              <a:t> diğer aktivasyon fonksiyonlarından ayıran en önemli özellik, diğerlerine göre daha hızlı çalışmasıdır.</a:t>
            </a:r>
          </a:p>
          <a:p>
            <a:pPr marL="1028700" lvl="1" indent="-342900">
              <a:lnSpc>
                <a:spcPct val="100000"/>
              </a:lnSpc>
            </a:pPr>
            <a:r>
              <a:rPr lang="tr-TR" sz="2800" dirty="0"/>
              <a:t>Bu katmanın kullanılması ile ağ daha hızlı bir eğitim gerçekler. </a:t>
            </a:r>
          </a:p>
          <a:p>
            <a:pPr marL="1028700" lvl="1" indent="-342900"/>
            <a:endParaRPr lang="tr-TR" sz="2800"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32</a:t>
            </a:fld>
            <a:endParaRPr lang="tr-TR"/>
          </a:p>
        </p:txBody>
      </p:sp>
      <p:pic>
        <p:nvPicPr>
          <p:cNvPr id="11" name="Resim 10">
            <a:extLst>
              <a:ext uri="{FF2B5EF4-FFF2-40B4-BE49-F238E27FC236}">
                <a16:creationId xmlns:a16="http://schemas.microsoft.com/office/drawing/2014/main" id="{12A0E1D6-E40D-469B-84A6-BF947ED60477}"/>
              </a:ext>
            </a:extLst>
          </p:cNvPr>
          <p:cNvPicPr>
            <a:picLocks noChangeAspect="1"/>
          </p:cNvPicPr>
          <p:nvPr/>
        </p:nvPicPr>
        <p:blipFill>
          <a:blip r:embed="rId2"/>
          <a:stretch>
            <a:fillRect/>
          </a:stretch>
        </p:blipFill>
        <p:spPr>
          <a:xfrm>
            <a:off x="7161851" y="1623564"/>
            <a:ext cx="4358520" cy="3156356"/>
          </a:xfrm>
          <a:prstGeom prst="rect">
            <a:avLst/>
          </a:prstGeom>
        </p:spPr>
      </p:pic>
    </p:spTree>
    <p:extLst>
      <p:ext uri="{BB962C8B-B14F-4D97-AF65-F5344CB8AC3E}">
        <p14:creationId xmlns:p14="http://schemas.microsoft.com/office/powerpoint/2010/main" val="356063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Ağın eğitiminde ortaya çıkabilecek sorunlar</a:t>
            </a:r>
          </a:p>
          <a:p>
            <a:pPr marL="1143000" lvl="1" indent="-457200"/>
            <a:endParaRPr lang="tr-TR" dirty="0"/>
          </a:p>
          <a:p>
            <a:pPr marL="1028700" lvl="1" indent="-342900"/>
            <a:r>
              <a:rPr lang="tr-TR" sz="2800" dirty="0"/>
              <a:t>Ağ eğitilirken karşılaşılabilecek sorunlar</a:t>
            </a:r>
          </a:p>
          <a:p>
            <a:pPr marL="1485900" lvl="2" indent="-342900"/>
            <a:r>
              <a:rPr lang="tr-TR" sz="2400" dirty="0"/>
              <a:t>Ezberleme (</a:t>
            </a:r>
            <a:r>
              <a:rPr lang="tr-TR" sz="2400" dirty="0" err="1"/>
              <a:t>Overfitting</a:t>
            </a:r>
            <a:r>
              <a:rPr lang="tr-TR" sz="2400" dirty="0"/>
              <a:t>)</a:t>
            </a:r>
          </a:p>
          <a:p>
            <a:pPr marL="1485900" lvl="2" indent="-342900"/>
            <a:r>
              <a:rPr lang="tr-TR" sz="2400" dirty="0"/>
              <a:t>Yanlış öğrenme (</a:t>
            </a:r>
            <a:r>
              <a:rPr lang="tr-TR" sz="2400" dirty="0" err="1"/>
              <a:t>Underfitting</a:t>
            </a:r>
            <a:r>
              <a:rPr lang="tr-TR" sz="2400" dirty="0"/>
              <a:t>)</a:t>
            </a:r>
          </a:p>
          <a:p>
            <a:pPr marL="1485900" lvl="2" indent="-342900"/>
            <a:endParaRPr lang="tr-TR" sz="2800" dirty="0"/>
          </a:p>
          <a:p>
            <a:pPr marL="1028700" lvl="1" indent="-342900"/>
            <a:r>
              <a:rPr lang="tr-TR" sz="2800" dirty="0"/>
              <a:t>Ezberleme ve yanlış öğrenme iki sebeple olabilir. </a:t>
            </a:r>
          </a:p>
          <a:p>
            <a:pPr marL="1485900" lvl="2" indent="-342900"/>
            <a:r>
              <a:rPr lang="tr-TR" sz="2400" dirty="0"/>
              <a:t>Veri kümesi ile ilgili nedenler, </a:t>
            </a:r>
          </a:p>
          <a:p>
            <a:pPr marL="1485900" lvl="2" indent="-342900"/>
            <a:r>
              <a:rPr lang="tr-TR" sz="2400" dirty="0"/>
              <a:t>Eğitim süresi ile ilgili nedenler</a:t>
            </a:r>
          </a:p>
          <a:p>
            <a:pPr marL="1028700" lvl="1" indent="-342900"/>
            <a:endParaRPr lang="tr-TR" sz="2800" b="1"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33</a:t>
            </a:fld>
            <a:endParaRPr lang="tr-TR"/>
          </a:p>
        </p:txBody>
      </p:sp>
    </p:spTree>
    <p:extLst>
      <p:ext uri="{BB962C8B-B14F-4D97-AF65-F5344CB8AC3E}">
        <p14:creationId xmlns:p14="http://schemas.microsoft.com/office/powerpoint/2010/main" val="3116966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Ağın eğitiminde ortaya çıkabilecek sorunlar</a:t>
            </a:r>
          </a:p>
          <a:p>
            <a:pPr marL="1143000" lvl="1" indent="-457200"/>
            <a:endParaRPr lang="tr-TR" dirty="0"/>
          </a:p>
          <a:p>
            <a:pPr marL="1028700" lvl="1" indent="-342900">
              <a:lnSpc>
                <a:spcPct val="100000"/>
              </a:lnSpc>
            </a:pPr>
            <a:r>
              <a:rPr lang="tr-TR" sz="2800" dirty="0"/>
              <a:t>Ezberleme, ağın eğitim setine doğru cevap verip test verilerine genelleme yapamayıp düzgün sonuç üretememesidir.</a:t>
            </a:r>
          </a:p>
          <a:p>
            <a:pPr marL="1485900" lvl="2" indent="-342900">
              <a:lnSpc>
                <a:spcPct val="100000"/>
              </a:lnSpc>
            </a:pPr>
            <a:r>
              <a:rPr lang="tr-TR" sz="2400" dirty="0"/>
              <a:t>Eğitim uzay yeterli genişliğe sahip değilse ezberleme ortaya çıkar.</a:t>
            </a:r>
          </a:p>
          <a:p>
            <a:pPr marL="1485900" lvl="2" indent="-342900">
              <a:lnSpc>
                <a:spcPct val="100000"/>
              </a:lnSpc>
            </a:pPr>
            <a:r>
              <a:rPr lang="tr-TR" sz="2400" dirty="0"/>
              <a:t>Örnek: Bir ağın kuş cinslerini tanımak üzere eğitildiğini düşünelim. 50 bin görüntü ile ağ eğitilsin. Bu görüntülerin yarısı kanarya, diğer yarısı ise kanarya benzeri çeşitli kuşlara ait olsun. Bu durumda veri kümesi dengesiz dağıldığından ezberleme ihtimali olasıdır.</a:t>
            </a:r>
          </a:p>
          <a:p>
            <a:pPr marL="1485900" lvl="2" indent="-342900">
              <a:lnSpc>
                <a:spcPct val="100000"/>
              </a:lnSpc>
            </a:pPr>
            <a:r>
              <a:rPr lang="tr-TR" sz="2400" dirty="0"/>
              <a:t>Ezberlemeyi önlemek için eğitim veri kümesi genişletilmelidir.</a:t>
            </a:r>
          </a:p>
          <a:p>
            <a:pPr marL="1485900" lvl="2" indent="-342900">
              <a:lnSpc>
                <a:spcPct val="100000"/>
              </a:lnSpc>
            </a:pPr>
            <a:r>
              <a:rPr lang="tr-TR" sz="2400" dirty="0"/>
              <a:t>Aynı verilerle çok fazla eğitim yapıldığında da ezberleme sorunu ortaya çıkar.</a:t>
            </a:r>
          </a:p>
          <a:p>
            <a:pPr marL="1485900" lvl="2" indent="-342900">
              <a:lnSpc>
                <a:spcPct val="100000"/>
              </a:lnSpc>
            </a:pPr>
            <a:endParaRPr lang="tr-TR" sz="2400" dirty="0"/>
          </a:p>
          <a:p>
            <a:pPr marL="1485900" lvl="2" indent="-342900">
              <a:lnSpc>
                <a:spcPct val="100000"/>
              </a:lnSpc>
            </a:pPr>
            <a:endParaRPr lang="tr-TR" sz="2400" dirty="0"/>
          </a:p>
          <a:p>
            <a:pPr marL="1028700" lvl="1" indent="-342900"/>
            <a:endParaRPr lang="tr-TR" dirty="0"/>
          </a:p>
          <a:p>
            <a:pPr marL="1028700" lvl="1" indent="-342900"/>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34</a:t>
            </a:fld>
            <a:endParaRPr lang="tr-TR"/>
          </a:p>
        </p:txBody>
      </p:sp>
    </p:spTree>
    <p:extLst>
      <p:ext uri="{BB962C8B-B14F-4D97-AF65-F5344CB8AC3E}">
        <p14:creationId xmlns:p14="http://schemas.microsoft.com/office/powerpoint/2010/main" val="2711338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endParaRPr lang="tr-TR" b="1" dirty="0"/>
          </a:p>
          <a:p>
            <a:pPr marL="1143000" lvl="1" indent="-457200"/>
            <a:endParaRPr lang="tr-TR" dirty="0"/>
          </a:p>
          <a:p>
            <a:pPr lvl="1" indent="0">
              <a:buNone/>
            </a:pPr>
            <a:endParaRPr lang="tr-TR" b="1"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35</a:t>
            </a:fld>
            <a:endParaRPr lang="tr-TR"/>
          </a:p>
        </p:txBody>
      </p:sp>
      <p:sp>
        <p:nvSpPr>
          <p:cNvPr id="10" name="Metin Yer Tutucusu 4">
            <a:extLst>
              <a:ext uri="{FF2B5EF4-FFF2-40B4-BE49-F238E27FC236}">
                <a16:creationId xmlns:a16="http://schemas.microsoft.com/office/drawing/2014/main" id="{4D171AD9-4DC4-455E-A3FA-CE4858957105}"/>
              </a:ext>
            </a:extLst>
          </p:cNvPr>
          <p:cNvSpPr txBox="1">
            <a:spLocks/>
          </p:cNvSpPr>
          <p:nvPr/>
        </p:nvSpPr>
        <p:spPr>
          <a:xfrm>
            <a:off x="133893" y="1692068"/>
            <a:ext cx="11326017" cy="42618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rgbClr val="AB946B"/>
              </a:buClr>
              <a:buFont typeface="Arial"/>
              <a:buChar char="•"/>
            </a:pPr>
            <a:endParaRPr lang="tr-TR" sz="1800" dirty="0"/>
          </a:p>
        </p:txBody>
      </p:sp>
      <p:sp>
        <p:nvSpPr>
          <p:cNvPr id="12" name="Unvan 2"/>
          <p:cNvSpPr>
            <a:spLocks noGrp="1"/>
          </p:cNvSpPr>
          <p:nvPr>
            <p:ph type="title"/>
          </p:nvPr>
        </p:nvSpPr>
        <p:spPr>
          <a:xfrm>
            <a:off x="133893" y="961403"/>
            <a:ext cx="7201805" cy="730665"/>
          </a:xfrm>
        </p:spPr>
        <p:txBody>
          <a:bodyPr>
            <a:normAutofit fontScale="90000"/>
          </a:bodyPr>
          <a:lstStyle/>
          <a:p>
            <a:r>
              <a:rPr lang="tr-TR" sz="2800" b="1" dirty="0">
                <a:latin typeface="+mn-lt"/>
              </a:rPr>
              <a:t>Ağın eğitiminde </a:t>
            </a:r>
            <a:br>
              <a:rPr lang="tr-TR" sz="2800" b="1" dirty="0">
                <a:latin typeface="+mn-lt"/>
              </a:rPr>
            </a:br>
            <a:r>
              <a:rPr lang="tr-TR" sz="2800" b="1" dirty="0">
                <a:latin typeface="+mn-lt"/>
              </a:rPr>
              <a:t>ortaya çıkabilecek sorunlar</a:t>
            </a:r>
            <a:endParaRPr lang="en-US" sz="2800" b="1" dirty="0">
              <a:latin typeface="+mn-lt"/>
            </a:endParaRPr>
          </a:p>
        </p:txBody>
      </p:sp>
      <p:graphicFrame>
        <p:nvGraphicFramePr>
          <p:cNvPr id="8" name="Tablo 7"/>
          <p:cNvGraphicFramePr>
            <a:graphicFrameLocks noGrp="1"/>
          </p:cNvGraphicFramePr>
          <p:nvPr>
            <p:extLst>
              <p:ext uri="{D42A27DB-BD31-4B8C-83A1-F6EECF244321}">
                <p14:modId xmlns:p14="http://schemas.microsoft.com/office/powerpoint/2010/main" val="3535552007"/>
              </p:ext>
            </p:extLst>
          </p:nvPr>
        </p:nvGraphicFramePr>
        <p:xfrm>
          <a:off x="3977591" y="112839"/>
          <a:ext cx="8080524" cy="6630103"/>
        </p:xfrm>
        <a:graphic>
          <a:graphicData uri="http://schemas.openxmlformats.org/drawingml/2006/table">
            <a:tbl>
              <a:tblPr firstRow="1" bandRow="1">
                <a:tableStyleId>{5C22544A-7EE6-4342-B048-85BDC9FD1C3A}</a:tableStyleId>
              </a:tblPr>
              <a:tblGrid>
                <a:gridCol w="2020131">
                  <a:extLst>
                    <a:ext uri="{9D8B030D-6E8A-4147-A177-3AD203B41FA5}">
                      <a16:colId xmlns:a16="http://schemas.microsoft.com/office/drawing/2014/main" val="20000"/>
                    </a:ext>
                  </a:extLst>
                </a:gridCol>
                <a:gridCol w="2020131">
                  <a:extLst>
                    <a:ext uri="{9D8B030D-6E8A-4147-A177-3AD203B41FA5}">
                      <a16:colId xmlns:a16="http://schemas.microsoft.com/office/drawing/2014/main" val="20001"/>
                    </a:ext>
                  </a:extLst>
                </a:gridCol>
                <a:gridCol w="2020131">
                  <a:extLst>
                    <a:ext uri="{9D8B030D-6E8A-4147-A177-3AD203B41FA5}">
                      <a16:colId xmlns:a16="http://schemas.microsoft.com/office/drawing/2014/main" val="20002"/>
                    </a:ext>
                  </a:extLst>
                </a:gridCol>
                <a:gridCol w="2020131">
                  <a:extLst>
                    <a:ext uri="{9D8B030D-6E8A-4147-A177-3AD203B41FA5}">
                      <a16:colId xmlns:a16="http://schemas.microsoft.com/office/drawing/2014/main" val="20003"/>
                    </a:ext>
                  </a:extLst>
                </a:gridCol>
              </a:tblGrid>
              <a:tr h="572026">
                <a:tc>
                  <a:txBody>
                    <a:bodyPr/>
                    <a:lstStyle/>
                    <a:p>
                      <a:endParaRPr lang="en-US" dirty="0"/>
                    </a:p>
                  </a:txBody>
                  <a:tcPr/>
                </a:tc>
                <a:tc>
                  <a:txBody>
                    <a:bodyPr/>
                    <a:lstStyle/>
                    <a:p>
                      <a:pPr algn="ctr"/>
                      <a:r>
                        <a:rPr lang="tr-TR" sz="1600" dirty="0" err="1"/>
                        <a:t>Underfitting</a:t>
                      </a:r>
                      <a:r>
                        <a:rPr lang="tr-TR" sz="1600" dirty="0"/>
                        <a:t> </a:t>
                      </a:r>
                    </a:p>
                    <a:p>
                      <a:pPr algn="ctr"/>
                      <a:r>
                        <a:rPr lang="tr-TR" sz="1600" dirty="0"/>
                        <a:t>(Yanlış öğrenme)</a:t>
                      </a:r>
                      <a:endParaRPr lang="en-US" sz="1600" dirty="0"/>
                    </a:p>
                  </a:txBody>
                  <a:tcPr/>
                </a:tc>
                <a:tc>
                  <a:txBody>
                    <a:bodyPr/>
                    <a:lstStyle/>
                    <a:p>
                      <a:pPr algn="ctr"/>
                      <a:r>
                        <a:rPr lang="tr-TR" sz="1600" dirty="0"/>
                        <a:t>Öğrenme</a:t>
                      </a:r>
                      <a:endParaRPr lang="en-US" sz="1600" dirty="0"/>
                    </a:p>
                  </a:txBody>
                  <a:tcPr/>
                </a:tc>
                <a:tc>
                  <a:txBody>
                    <a:bodyPr/>
                    <a:lstStyle/>
                    <a:p>
                      <a:pPr algn="ctr"/>
                      <a:r>
                        <a:rPr lang="tr-TR" sz="1600" dirty="0" err="1"/>
                        <a:t>Overfitting</a:t>
                      </a:r>
                      <a:r>
                        <a:rPr lang="tr-TR" sz="1600" dirty="0"/>
                        <a:t> (Ezberleme)</a:t>
                      </a:r>
                      <a:endParaRPr lang="en-US" sz="1600" dirty="0"/>
                    </a:p>
                  </a:txBody>
                  <a:tcPr/>
                </a:tc>
                <a:extLst>
                  <a:ext uri="{0D108BD9-81ED-4DB2-BD59-A6C34878D82A}">
                    <a16:rowId xmlns:a16="http://schemas.microsoft.com/office/drawing/2014/main" val="10000"/>
                  </a:ext>
                </a:extLst>
              </a:tr>
              <a:tr h="1408143">
                <a:tc>
                  <a:txBody>
                    <a:bodyPr/>
                    <a:lstStyle/>
                    <a:p>
                      <a:r>
                        <a:rPr lang="tr-TR" b="1" dirty="0"/>
                        <a:t>Belirtiler</a:t>
                      </a:r>
                      <a:endParaRPr lang="en-US" b="1" dirty="0"/>
                    </a:p>
                  </a:txBody>
                  <a:tcPr/>
                </a:tc>
                <a:tc>
                  <a:txBody>
                    <a:bodyPr/>
                    <a:lstStyle/>
                    <a:p>
                      <a:pPr marL="285750" indent="-285750">
                        <a:buFont typeface="Arial" panose="020B0604020202020204" pitchFamily="34" charset="0"/>
                        <a:buChar char="•"/>
                      </a:pPr>
                      <a:r>
                        <a:rPr lang="tr-TR" sz="1400" dirty="0"/>
                        <a:t>Yüksek eğitim hatası</a:t>
                      </a:r>
                    </a:p>
                    <a:p>
                      <a:pPr marL="285750" indent="-285750">
                        <a:buFont typeface="Arial" panose="020B0604020202020204" pitchFamily="34" charset="0"/>
                        <a:buChar char="•"/>
                      </a:pPr>
                      <a:r>
                        <a:rPr lang="tr-TR" sz="1400" dirty="0"/>
                        <a:t>Eğitim</a:t>
                      </a:r>
                      <a:r>
                        <a:rPr lang="tr-TR" sz="1400" baseline="0" dirty="0"/>
                        <a:t> hatası ile test hatası birbirine yakın</a:t>
                      </a:r>
                    </a:p>
                    <a:p>
                      <a:pPr marL="285750" indent="-285750">
                        <a:buFont typeface="Arial" panose="020B0604020202020204" pitchFamily="34" charset="0"/>
                        <a:buChar char="•"/>
                      </a:pPr>
                      <a:r>
                        <a:rPr lang="tr-TR" sz="1400" baseline="0" dirty="0"/>
                        <a:t>Yüksek </a:t>
                      </a:r>
                      <a:r>
                        <a:rPr lang="tr-TR" sz="1400" baseline="0" dirty="0" err="1"/>
                        <a:t>bias</a:t>
                      </a:r>
                      <a:endParaRPr lang="en-US" sz="1400" dirty="0"/>
                    </a:p>
                  </a:txBody>
                  <a:tcPr/>
                </a:tc>
                <a:tc>
                  <a:txBody>
                    <a:bodyPr/>
                    <a:lstStyle/>
                    <a:p>
                      <a:pPr marL="285750" indent="-285750">
                        <a:buFont typeface="Arial" panose="020B0604020202020204" pitchFamily="34" charset="0"/>
                        <a:buChar char="•"/>
                      </a:pPr>
                      <a:r>
                        <a:rPr lang="tr-TR" sz="1400" dirty="0"/>
                        <a:t>Eğitim hatası test hatasından az</a:t>
                      </a:r>
                      <a:r>
                        <a:rPr lang="tr-TR" sz="1400" baseline="0" dirty="0"/>
                        <a:t> miktarda düşüktür.</a:t>
                      </a:r>
                      <a:endParaRPr lang="en-US" sz="1400" dirty="0"/>
                    </a:p>
                  </a:txBody>
                  <a:tcPr/>
                </a:tc>
                <a:tc>
                  <a:txBody>
                    <a:bodyPr/>
                    <a:lstStyle/>
                    <a:p>
                      <a:pPr marL="285750" indent="-285750">
                        <a:buFont typeface="Arial" panose="020B0604020202020204" pitchFamily="34" charset="0"/>
                        <a:buChar char="•"/>
                      </a:pPr>
                      <a:r>
                        <a:rPr lang="tr-TR" sz="1400" dirty="0"/>
                        <a:t>Çok düşük eğitim hatası</a:t>
                      </a:r>
                    </a:p>
                    <a:p>
                      <a:pPr marL="285750" indent="-285750">
                        <a:buFont typeface="Arial" panose="020B0604020202020204" pitchFamily="34" charset="0"/>
                        <a:buChar char="•"/>
                      </a:pPr>
                      <a:r>
                        <a:rPr lang="tr-TR" sz="1400" dirty="0"/>
                        <a:t>Eğitim hatası test hatasından çok çok</a:t>
                      </a:r>
                      <a:r>
                        <a:rPr lang="tr-TR" sz="1400" baseline="0" dirty="0"/>
                        <a:t> düşüktür.</a:t>
                      </a:r>
                    </a:p>
                  </a:txBody>
                  <a:tcPr/>
                </a:tc>
                <a:extLst>
                  <a:ext uri="{0D108BD9-81ED-4DB2-BD59-A6C34878D82A}">
                    <a16:rowId xmlns:a16="http://schemas.microsoft.com/office/drawing/2014/main" val="10001"/>
                  </a:ext>
                </a:extLst>
              </a:tr>
              <a:tr h="1616035">
                <a:tc>
                  <a:txBody>
                    <a:bodyPr/>
                    <a:lstStyle/>
                    <a:p>
                      <a:r>
                        <a:rPr lang="tr-TR" b="1" dirty="0"/>
                        <a:t>Sınıflandırma gösterimi</a:t>
                      </a:r>
                      <a:endParaRPr lang="en-US" b="1"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1655205">
                <a:tc>
                  <a:txBody>
                    <a:bodyPr/>
                    <a:lstStyle/>
                    <a:p>
                      <a:r>
                        <a:rPr lang="tr-TR" b="1" dirty="0"/>
                        <a:t>Derin Öğrenme gösterimi</a:t>
                      </a:r>
                      <a:endParaRPr lang="en-US" b="1"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3"/>
                  </a:ext>
                </a:extLst>
              </a:tr>
              <a:tr h="1354799">
                <a:tc>
                  <a:txBody>
                    <a:bodyPr/>
                    <a:lstStyle/>
                    <a:p>
                      <a:r>
                        <a:rPr lang="tr-TR" b="1" dirty="0"/>
                        <a:t>Çözüm için yapılabilecekler</a:t>
                      </a:r>
                      <a:endParaRPr lang="en-US" b="1" dirty="0"/>
                    </a:p>
                  </a:txBody>
                  <a:tcPr/>
                </a:tc>
                <a:tc>
                  <a:txBody>
                    <a:bodyPr/>
                    <a:lstStyle/>
                    <a:p>
                      <a:pPr marL="285750" indent="-285750">
                        <a:buFont typeface="Arial" panose="020B0604020202020204" pitchFamily="34" charset="0"/>
                        <a:buChar char="•"/>
                      </a:pPr>
                      <a:r>
                        <a:rPr lang="tr-TR" sz="1400" kern="1200" dirty="0">
                          <a:solidFill>
                            <a:schemeClr val="dk1"/>
                          </a:solidFill>
                          <a:latin typeface="+mn-lt"/>
                          <a:ea typeface="+mn-ea"/>
                          <a:cs typeface="+mn-cs"/>
                        </a:rPr>
                        <a:t>Model karmaşıklaştırılabilir</a:t>
                      </a:r>
                    </a:p>
                    <a:p>
                      <a:pPr marL="285750" indent="-285750">
                        <a:buFont typeface="Arial" panose="020B0604020202020204" pitchFamily="34" charset="0"/>
                        <a:buChar char="•"/>
                      </a:pPr>
                      <a:r>
                        <a:rPr lang="tr-TR" sz="1400" kern="1200" dirty="0">
                          <a:solidFill>
                            <a:schemeClr val="dk1"/>
                          </a:solidFill>
                          <a:latin typeface="+mn-lt"/>
                          <a:ea typeface="+mn-ea"/>
                          <a:cs typeface="+mn-cs"/>
                        </a:rPr>
                        <a:t>Daha fazla özellik</a:t>
                      </a:r>
                      <a:r>
                        <a:rPr lang="tr-TR" sz="1400" kern="1200" baseline="0" dirty="0">
                          <a:solidFill>
                            <a:schemeClr val="dk1"/>
                          </a:solidFill>
                          <a:latin typeface="+mn-lt"/>
                          <a:ea typeface="+mn-ea"/>
                          <a:cs typeface="+mn-cs"/>
                        </a:rPr>
                        <a:t> (</a:t>
                      </a:r>
                      <a:r>
                        <a:rPr lang="tr-TR" sz="1400" kern="1200" baseline="0" dirty="0" err="1">
                          <a:solidFill>
                            <a:schemeClr val="dk1"/>
                          </a:solidFill>
                          <a:latin typeface="+mn-lt"/>
                          <a:ea typeface="+mn-ea"/>
                          <a:cs typeface="+mn-cs"/>
                        </a:rPr>
                        <a:t>feature</a:t>
                      </a:r>
                      <a:r>
                        <a:rPr lang="tr-TR" sz="1400" kern="1200" baseline="0" dirty="0">
                          <a:solidFill>
                            <a:schemeClr val="dk1"/>
                          </a:solidFill>
                          <a:latin typeface="+mn-lt"/>
                          <a:ea typeface="+mn-ea"/>
                          <a:cs typeface="+mn-cs"/>
                        </a:rPr>
                        <a:t>) eklenebilir</a:t>
                      </a:r>
                    </a:p>
                    <a:p>
                      <a:pPr marL="285750" indent="-285750">
                        <a:buFont typeface="Arial" panose="020B0604020202020204" pitchFamily="34" charset="0"/>
                        <a:buChar char="•"/>
                      </a:pPr>
                      <a:r>
                        <a:rPr lang="tr-TR" sz="1400" kern="1200" baseline="0" dirty="0">
                          <a:solidFill>
                            <a:schemeClr val="dk1"/>
                          </a:solidFill>
                          <a:latin typeface="+mn-lt"/>
                          <a:ea typeface="+mn-ea"/>
                          <a:cs typeface="+mn-cs"/>
                        </a:rPr>
                        <a:t>Daha uzun süre eğitim yapılabilir</a:t>
                      </a:r>
                      <a:endParaRPr lang="en-US" sz="1400" kern="1200" dirty="0">
                        <a:solidFill>
                          <a:schemeClr val="dk1"/>
                        </a:solidFill>
                        <a:latin typeface="+mn-lt"/>
                        <a:ea typeface="+mn-ea"/>
                        <a:cs typeface="+mn-cs"/>
                      </a:endParaRPr>
                    </a:p>
                  </a:txBody>
                  <a:tcPr/>
                </a:tc>
                <a:tc>
                  <a:txBody>
                    <a:bodyPr/>
                    <a:lstStyle/>
                    <a:p>
                      <a:endParaRPr lang="en-US" dirty="0"/>
                    </a:p>
                  </a:txBody>
                  <a:tcPr/>
                </a:tc>
                <a:tc>
                  <a:txBody>
                    <a:bodyPr/>
                    <a:lstStyle/>
                    <a:p>
                      <a:pPr marL="285750" indent="-285750" algn="l" defTabSz="914400" rtl="0" eaLnBrk="1" latinLnBrk="0" hangingPunct="1">
                        <a:buFont typeface="Arial" panose="020B0604020202020204" pitchFamily="34" charset="0"/>
                        <a:buChar char="•"/>
                      </a:pPr>
                      <a:endParaRPr lang="tr-TR" sz="1400" kern="1200" dirty="0">
                        <a:solidFill>
                          <a:schemeClr val="dk1"/>
                        </a:solidFill>
                        <a:latin typeface="+mn-lt"/>
                        <a:ea typeface="+mn-ea"/>
                        <a:cs typeface="+mn-cs"/>
                      </a:endParaRPr>
                    </a:p>
                    <a:p>
                      <a:pPr marL="285750" indent="-285750" algn="l" defTabSz="914400" rtl="0" eaLnBrk="1" latinLnBrk="0" hangingPunct="1">
                        <a:buFont typeface="Arial" panose="020B0604020202020204" pitchFamily="34" charset="0"/>
                        <a:buChar char="•"/>
                      </a:pPr>
                      <a:r>
                        <a:rPr lang="tr-TR" sz="1400" kern="1200" dirty="0">
                          <a:solidFill>
                            <a:schemeClr val="dk1"/>
                          </a:solidFill>
                          <a:latin typeface="+mn-lt"/>
                          <a:ea typeface="+mn-ea"/>
                          <a:cs typeface="+mn-cs"/>
                        </a:rPr>
                        <a:t>Daha fazla veri eklenebilir</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10004"/>
                  </a:ext>
                </a:extLst>
              </a:tr>
            </a:tbl>
          </a:graphicData>
        </a:graphic>
      </p:graphicFrame>
      <p:pic>
        <p:nvPicPr>
          <p:cNvPr id="11" name="Resim 10"/>
          <p:cNvPicPr>
            <a:picLocks noChangeAspect="1"/>
          </p:cNvPicPr>
          <p:nvPr/>
        </p:nvPicPr>
        <p:blipFill>
          <a:blip r:embed="rId2"/>
          <a:stretch>
            <a:fillRect/>
          </a:stretch>
        </p:blipFill>
        <p:spPr>
          <a:xfrm>
            <a:off x="8318462" y="2079232"/>
            <a:ext cx="1628775" cy="1619250"/>
          </a:xfrm>
          <a:prstGeom prst="rect">
            <a:avLst/>
          </a:prstGeom>
        </p:spPr>
      </p:pic>
      <p:pic>
        <p:nvPicPr>
          <p:cNvPr id="13" name="Resim 12"/>
          <p:cNvPicPr>
            <a:picLocks noChangeAspect="1"/>
          </p:cNvPicPr>
          <p:nvPr/>
        </p:nvPicPr>
        <p:blipFill>
          <a:blip r:embed="rId3"/>
          <a:stretch>
            <a:fillRect/>
          </a:stretch>
        </p:blipFill>
        <p:spPr>
          <a:xfrm>
            <a:off x="6200747" y="2083994"/>
            <a:ext cx="1562100" cy="1590675"/>
          </a:xfrm>
          <a:prstGeom prst="rect">
            <a:avLst/>
          </a:prstGeom>
        </p:spPr>
      </p:pic>
      <p:pic>
        <p:nvPicPr>
          <p:cNvPr id="14" name="Resim 13"/>
          <p:cNvPicPr>
            <a:picLocks noChangeAspect="1"/>
          </p:cNvPicPr>
          <p:nvPr/>
        </p:nvPicPr>
        <p:blipFill>
          <a:blip r:embed="rId4"/>
          <a:stretch>
            <a:fillRect/>
          </a:stretch>
        </p:blipFill>
        <p:spPr>
          <a:xfrm>
            <a:off x="10321678" y="2103044"/>
            <a:ext cx="1619250" cy="1571625"/>
          </a:xfrm>
          <a:prstGeom prst="rect">
            <a:avLst/>
          </a:prstGeom>
        </p:spPr>
      </p:pic>
      <p:pic>
        <p:nvPicPr>
          <p:cNvPr id="15" name="Resim 14"/>
          <p:cNvPicPr>
            <a:picLocks noChangeAspect="1"/>
          </p:cNvPicPr>
          <p:nvPr/>
        </p:nvPicPr>
        <p:blipFill>
          <a:blip r:embed="rId5"/>
          <a:stretch>
            <a:fillRect/>
          </a:stretch>
        </p:blipFill>
        <p:spPr>
          <a:xfrm>
            <a:off x="6181897" y="3770773"/>
            <a:ext cx="1684820" cy="1575534"/>
          </a:xfrm>
          <a:prstGeom prst="rect">
            <a:avLst/>
          </a:prstGeom>
        </p:spPr>
      </p:pic>
      <p:pic>
        <p:nvPicPr>
          <p:cNvPr id="16" name="Resim 15"/>
          <p:cNvPicPr>
            <a:picLocks noChangeAspect="1"/>
          </p:cNvPicPr>
          <p:nvPr/>
        </p:nvPicPr>
        <p:blipFill>
          <a:blip r:embed="rId6"/>
          <a:stretch>
            <a:fillRect/>
          </a:stretch>
        </p:blipFill>
        <p:spPr>
          <a:xfrm>
            <a:off x="8242262" y="3770773"/>
            <a:ext cx="1704975" cy="1600200"/>
          </a:xfrm>
          <a:prstGeom prst="rect">
            <a:avLst/>
          </a:prstGeom>
        </p:spPr>
      </p:pic>
      <p:pic>
        <p:nvPicPr>
          <p:cNvPr id="17" name="Resim 16"/>
          <p:cNvPicPr>
            <a:picLocks noChangeAspect="1"/>
          </p:cNvPicPr>
          <p:nvPr/>
        </p:nvPicPr>
        <p:blipFill>
          <a:blip r:embed="rId7"/>
          <a:stretch>
            <a:fillRect/>
          </a:stretch>
        </p:blipFill>
        <p:spPr>
          <a:xfrm>
            <a:off x="10293103" y="3770773"/>
            <a:ext cx="1676400" cy="1571625"/>
          </a:xfrm>
          <a:prstGeom prst="rect">
            <a:avLst/>
          </a:prstGeom>
        </p:spPr>
      </p:pic>
    </p:spTree>
    <p:extLst>
      <p:ext uri="{BB962C8B-B14F-4D97-AF65-F5344CB8AC3E}">
        <p14:creationId xmlns:p14="http://schemas.microsoft.com/office/powerpoint/2010/main" val="3783704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Seyreltme</a:t>
            </a:r>
          </a:p>
          <a:p>
            <a:pPr lvl="1" indent="0">
              <a:buNone/>
            </a:pPr>
            <a:endParaRPr lang="tr-TR" dirty="0"/>
          </a:p>
          <a:p>
            <a:pPr marL="1028700" lvl="1" indent="-342900">
              <a:lnSpc>
                <a:spcPct val="100000"/>
              </a:lnSpc>
            </a:pPr>
            <a:r>
              <a:rPr lang="tr-TR" sz="2800" dirty="0"/>
              <a:t>Eğitimde ortaya çıkan ezberleme gibi sorunları önlemek için seyreltme başvurulabilecek bir başka yöntemdir.</a:t>
            </a:r>
          </a:p>
          <a:p>
            <a:pPr marL="1028700" lvl="1" indent="-342900">
              <a:lnSpc>
                <a:spcPct val="100000"/>
              </a:lnSpc>
            </a:pPr>
            <a:r>
              <a:rPr lang="tr-TR" sz="2800" dirty="0"/>
              <a:t>Seyreltme ağ boyutunu azaltarak eğitimin iyileşmesine yardımcı olur. Ağların daha genelleştirilmiş sonuçlar vermesine katkı sağlar.</a:t>
            </a:r>
          </a:p>
          <a:p>
            <a:pPr marL="1028700" lvl="1" indent="-342900">
              <a:lnSpc>
                <a:spcPct val="100000"/>
              </a:lnSpc>
            </a:pPr>
            <a:r>
              <a:rPr lang="tr-TR" sz="2800" dirty="0"/>
              <a:t>Seyreltme 3 şekilde yapılabilir:</a:t>
            </a:r>
          </a:p>
          <a:p>
            <a:pPr marL="1485900" lvl="2" indent="-342900">
              <a:lnSpc>
                <a:spcPct val="100000"/>
              </a:lnSpc>
            </a:pPr>
            <a:r>
              <a:rPr lang="tr-TR" sz="2400" dirty="0"/>
              <a:t>Sinir Seyreltme (</a:t>
            </a:r>
            <a:r>
              <a:rPr lang="tr-TR" sz="2400" dirty="0" err="1"/>
              <a:t>Dropout</a:t>
            </a:r>
            <a:r>
              <a:rPr lang="tr-TR" sz="2400" dirty="0"/>
              <a:t>)</a:t>
            </a:r>
          </a:p>
          <a:p>
            <a:pPr marL="1485900" lvl="2" indent="-342900">
              <a:lnSpc>
                <a:spcPct val="100000"/>
              </a:lnSpc>
            </a:pPr>
            <a:r>
              <a:rPr lang="tr-TR" sz="2400" dirty="0"/>
              <a:t>Bağlantı Seyreltme (</a:t>
            </a:r>
            <a:r>
              <a:rPr lang="tr-TR" sz="2400" dirty="0" err="1"/>
              <a:t>Dropconnect</a:t>
            </a:r>
            <a:r>
              <a:rPr lang="tr-TR" sz="2400" dirty="0"/>
              <a:t>)</a:t>
            </a:r>
          </a:p>
          <a:p>
            <a:pPr marL="1485900" lvl="2" indent="-342900">
              <a:lnSpc>
                <a:spcPct val="100000"/>
              </a:lnSpc>
            </a:pPr>
            <a:r>
              <a:rPr lang="tr-TR" sz="2400" dirty="0"/>
              <a:t>Tümünü Seyreltme (</a:t>
            </a:r>
            <a:r>
              <a:rPr lang="tr-TR" sz="2400" dirty="0" err="1"/>
              <a:t>DropAll</a:t>
            </a:r>
            <a:r>
              <a:rPr lang="tr-TR" sz="2400" dirty="0"/>
              <a:t>)</a:t>
            </a:r>
          </a:p>
          <a:p>
            <a:pPr marL="1028700" lvl="1" indent="-342900"/>
            <a:endParaRPr lang="tr-TR" sz="2800"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36</a:t>
            </a:fld>
            <a:endParaRPr lang="tr-TR"/>
          </a:p>
        </p:txBody>
      </p:sp>
    </p:spTree>
    <p:extLst>
      <p:ext uri="{BB962C8B-B14F-4D97-AF65-F5344CB8AC3E}">
        <p14:creationId xmlns:p14="http://schemas.microsoft.com/office/powerpoint/2010/main" val="1107754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numCol="2">
            <a:normAutofit/>
          </a:bodyPr>
          <a:lstStyle/>
          <a:p>
            <a:pPr indent="0">
              <a:buNone/>
            </a:pPr>
            <a:endParaRPr lang="tr-TR" b="1" dirty="0"/>
          </a:p>
          <a:p>
            <a:pPr indent="0">
              <a:buNone/>
            </a:pPr>
            <a:r>
              <a:rPr lang="tr-TR" b="1" dirty="0" err="1"/>
              <a:t>Dropout</a:t>
            </a:r>
            <a:r>
              <a:rPr lang="tr-TR" b="1" dirty="0"/>
              <a:t> (Sinir seyreltme) katmanı:</a:t>
            </a:r>
          </a:p>
          <a:p>
            <a:pPr marL="1143000" lvl="1" indent="-457200"/>
            <a:endParaRPr lang="tr-TR" dirty="0"/>
          </a:p>
          <a:p>
            <a:pPr marL="1028700" lvl="1" indent="-342900"/>
            <a:r>
              <a:rPr lang="tr-TR" sz="2800" dirty="0" err="1"/>
              <a:t>Dropout</a:t>
            </a:r>
            <a:r>
              <a:rPr lang="tr-TR" sz="2800" dirty="0"/>
              <a:t> katmanı, ağlarda aşırı uydurma (</a:t>
            </a:r>
            <a:r>
              <a:rPr lang="tr-TR" sz="2800" dirty="0" err="1"/>
              <a:t>overfitting</a:t>
            </a:r>
            <a:r>
              <a:rPr lang="tr-TR" sz="2800" dirty="0"/>
              <a:t>) önüne geçmek için kullanılır.</a:t>
            </a:r>
          </a:p>
          <a:p>
            <a:pPr marL="1028700" lvl="1" indent="-342900"/>
            <a:endParaRPr lang="tr-TR" sz="2800" dirty="0"/>
          </a:p>
          <a:p>
            <a:pPr marL="1028700" lvl="1" indent="-342900"/>
            <a:r>
              <a:rPr lang="tr-TR" sz="2800" dirty="0"/>
              <a:t> Her eğitim aşaması için belli bir oranda rastgele seçilen sinirler yok sayılır. O sinirden sonraki katmandaki sinirlere bağlantı yapılmaz.</a:t>
            </a:r>
          </a:p>
          <a:p>
            <a:pPr marL="1028700" lvl="1" indent="-342900"/>
            <a:endParaRPr lang="tr-TR" sz="2800" dirty="0"/>
          </a:p>
          <a:p>
            <a:pPr marL="1028700" lvl="1" indent="-342900"/>
            <a:endParaRPr lang="tr-TR" sz="2800" dirty="0"/>
          </a:p>
          <a:p>
            <a:pPr marL="1028700" lvl="1" indent="-342900"/>
            <a:endParaRPr lang="tr-TR" sz="2800" dirty="0"/>
          </a:p>
          <a:p>
            <a:pPr marL="1028700" lvl="1" indent="-342900"/>
            <a:endParaRPr lang="tr-TR" sz="2800"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37</a:t>
            </a:fld>
            <a:endParaRPr lang="tr-TR"/>
          </a:p>
        </p:txBody>
      </p:sp>
      <p:sp>
        <p:nvSpPr>
          <p:cNvPr id="2" name="Oval 1"/>
          <p:cNvSpPr/>
          <p:nvPr/>
        </p:nvSpPr>
        <p:spPr>
          <a:xfrm>
            <a:off x="7699365" y="1637564"/>
            <a:ext cx="675118" cy="666572"/>
          </a:xfrm>
          <a:prstGeom prst="ellipse">
            <a:avLst/>
          </a:prstGeom>
          <a:noFill/>
          <a:ln cmpd="dbl">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201162" y="1637564"/>
            <a:ext cx="675118" cy="6665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761321" y="2684823"/>
            <a:ext cx="675118" cy="6665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274284" y="2716112"/>
            <a:ext cx="675118" cy="6665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827068" y="3874454"/>
            <a:ext cx="675118" cy="6665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351197" y="3859499"/>
            <a:ext cx="675118" cy="6665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Düz Ok Bağlayıcısı 7"/>
          <p:cNvCxnSpPr>
            <a:stCxn id="2" idx="6"/>
            <a:endCxn id="10" idx="2"/>
          </p:cNvCxnSpPr>
          <p:nvPr/>
        </p:nvCxnSpPr>
        <p:spPr>
          <a:xfrm>
            <a:off x="8374483" y="1970850"/>
            <a:ext cx="182667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Düz Ok Bağlayıcısı 18"/>
          <p:cNvCxnSpPr/>
          <p:nvPr/>
        </p:nvCxnSpPr>
        <p:spPr>
          <a:xfrm>
            <a:off x="8452836" y="3049398"/>
            <a:ext cx="18266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Düz Ok Bağlayıcısı 19"/>
          <p:cNvCxnSpPr/>
          <p:nvPr/>
        </p:nvCxnSpPr>
        <p:spPr>
          <a:xfrm>
            <a:off x="8513352" y="4189936"/>
            <a:ext cx="18266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Düz Ok Bağlayıcısı 20"/>
          <p:cNvCxnSpPr>
            <a:stCxn id="17" idx="6"/>
            <a:endCxn id="16" idx="2"/>
          </p:cNvCxnSpPr>
          <p:nvPr/>
        </p:nvCxnSpPr>
        <p:spPr>
          <a:xfrm flipV="1">
            <a:off x="8502186" y="3049398"/>
            <a:ext cx="1772098" cy="1158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Düz Ok Bağlayıcısı 23"/>
          <p:cNvCxnSpPr>
            <a:endCxn id="10" idx="2"/>
          </p:cNvCxnSpPr>
          <p:nvPr/>
        </p:nvCxnSpPr>
        <p:spPr>
          <a:xfrm flipV="1">
            <a:off x="8449954" y="1970850"/>
            <a:ext cx="1751208" cy="1091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Düz Ok Bağlayıcısı 25"/>
          <p:cNvCxnSpPr>
            <a:stCxn id="17" idx="6"/>
            <a:endCxn id="10" idx="2"/>
          </p:cNvCxnSpPr>
          <p:nvPr/>
        </p:nvCxnSpPr>
        <p:spPr>
          <a:xfrm flipV="1">
            <a:off x="8502186" y="1970850"/>
            <a:ext cx="1698976" cy="2236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Düz Ok Bağlayıcısı 28"/>
          <p:cNvCxnSpPr>
            <a:stCxn id="11" idx="6"/>
          </p:cNvCxnSpPr>
          <p:nvPr/>
        </p:nvCxnSpPr>
        <p:spPr>
          <a:xfrm>
            <a:off x="8436439" y="3018109"/>
            <a:ext cx="1914758" cy="1149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Düz Ok Bağlayıcısı 31"/>
          <p:cNvCxnSpPr>
            <a:endCxn id="16" idx="2"/>
          </p:cNvCxnSpPr>
          <p:nvPr/>
        </p:nvCxnSpPr>
        <p:spPr>
          <a:xfrm>
            <a:off x="8388338" y="1990369"/>
            <a:ext cx="1885946" cy="10590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Düz Ok Bağlayıcısı 33"/>
          <p:cNvCxnSpPr/>
          <p:nvPr/>
        </p:nvCxnSpPr>
        <p:spPr>
          <a:xfrm>
            <a:off x="8380861" y="1969806"/>
            <a:ext cx="2002837" cy="217052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415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numCol="2">
            <a:normAutofit/>
          </a:bodyPr>
          <a:lstStyle/>
          <a:p>
            <a:pPr indent="0">
              <a:buNone/>
            </a:pPr>
            <a:endParaRPr lang="tr-TR" b="1" dirty="0"/>
          </a:p>
          <a:p>
            <a:pPr indent="0">
              <a:buNone/>
            </a:pPr>
            <a:r>
              <a:rPr lang="tr-TR" b="1" dirty="0" err="1"/>
              <a:t>DropConnect</a:t>
            </a:r>
            <a:r>
              <a:rPr lang="tr-TR" b="1" dirty="0"/>
              <a:t> (Bağlantı seyreltme) katmanı:</a:t>
            </a:r>
          </a:p>
          <a:p>
            <a:pPr marL="1143000" lvl="1" indent="-457200"/>
            <a:endParaRPr lang="tr-TR" dirty="0"/>
          </a:p>
          <a:p>
            <a:pPr marL="1028700" lvl="1" indent="-342900"/>
            <a:r>
              <a:rPr lang="tr-TR" sz="2800" dirty="0"/>
              <a:t>Sinir seyreltme işlemindeki sinirlerin sonraki katman sinirlerine bağlanmaması yerine belli bir oranda rastgele seçilen ağırlıklar sıfır yapılarak sonraki katmandaki bazı sinirlere bağlantılar koparılır. </a:t>
            </a:r>
          </a:p>
          <a:p>
            <a:pPr marL="1028700" lvl="1" indent="-342900"/>
            <a:endParaRPr lang="tr-TR" sz="2800" dirty="0"/>
          </a:p>
          <a:p>
            <a:pPr marL="1028700" lvl="1" indent="-342900"/>
            <a:endParaRPr lang="tr-TR" sz="2800" dirty="0"/>
          </a:p>
          <a:p>
            <a:pPr marL="1028700" lvl="1" indent="-342900"/>
            <a:endParaRPr lang="tr-TR" sz="2800" dirty="0"/>
          </a:p>
          <a:p>
            <a:pPr marL="1028700" lvl="1" indent="-342900"/>
            <a:endParaRPr lang="tr-TR" sz="2800" dirty="0"/>
          </a:p>
          <a:p>
            <a:pPr marL="1028700" lvl="1" indent="-342900"/>
            <a:endParaRPr lang="tr-TR" sz="2800"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38</a:t>
            </a:fld>
            <a:endParaRPr lang="tr-TR"/>
          </a:p>
        </p:txBody>
      </p:sp>
      <p:sp>
        <p:nvSpPr>
          <p:cNvPr id="9" name="Oval 8"/>
          <p:cNvSpPr/>
          <p:nvPr/>
        </p:nvSpPr>
        <p:spPr>
          <a:xfrm>
            <a:off x="7402050" y="1750011"/>
            <a:ext cx="675118" cy="6665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9903847" y="1750011"/>
            <a:ext cx="675118" cy="6665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464006" y="2797270"/>
            <a:ext cx="675118" cy="6665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9976969" y="2828559"/>
            <a:ext cx="675118" cy="6665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529753" y="3986901"/>
            <a:ext cx="675118" cy="6665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053882" y="3971946"/>
            <a:ext cx="675118" cy="6665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Düz Ok Bağlayıcısı 17"/>
          <p:cNvCxnSpPr>
            <a:stCxn id="9" idx="6"/>
            <a:endCxn id="10" idx="2"/>
          </p:cNvCxnSpPr>
          <p:nvPr/>
        </p:nvCxnSpPr>
        <p:spPr>
          <a:xfrm>
            <a:off x="8077168" y="2083297"/>
            <a:ext cx="182667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Düz Ok Bağlayıcısı 18"/>
          <p:cNvCxnSpPr/>
          <p:nvPr/>
        </p:nvCxnSpPr>
        <p:spPr>
          <a:xfrm>
            <a:off x="8155521" y="3161845"/>
            <a:ext cx="18266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Düz Ok Bağlayıcısı 19"/>
          <p:cNvCxnSpPr/>
          <p:nvPr/>
        </p:nvCxnSpPr>
        <p:spPr>
          <a:xfrm>
            <a:off x="8216037" y="4302383"/>
            <a:ext cx="18266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Düz Ok Bağlayıcısı 20"/>
          <p:cNvCxnSpPr>
            <a:stCxn id="16" idx="6"/>
            <a:endCxn id="12" idx="2"/>
          </p:cNvCxnSpPr>
          <p:nvPr/>
        </p:nvCxnSpPr>
        <p:spPr>
          <a:xfrm flipV="1">
            <a:off x="8204871" y="3161845"/>
            <a:ext cx="1772098" cy="1158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Düz Ok Bağlayıcısı 21"/>
          <p:cNvCxnSpPr>
            <a:endCxn id="10" idx="2"/>
          </p:cNvCxnSpPr>
          <p:nvPr/>
        </p:nvCxnSpPr>
        <p:spPr>
          <a:xfrm flipV="1">
            <a:off x="8152639" y="2083297"/>
            <a:ext cx="1751208" cy="1091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Düz Ok Bağlayıcısı 22"/>
          <p:cNvCxnSpPr>
            <a:stCxn id="16" idx="6"/>
            <a:endCxn id="10" idx="2"/>
          </p:cNvCxnSpPr>
          <p:nvPr/>
        </p:nvCxnSpPr>
        <p:spPr>
          <a:xfrm flipV="1">
            <a:off x="8204871" y="2083297"/>
            <a:ext cx="1698976" cy="223689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Düz Ok Bağlayıcısı 23"/>
          <p:cNvCxnSpPr>
            <a:stCxn id="11" idx="6"/>
          </p:cNvCxnSpPr>
          <p:nvPr/>
        </p:nvCxnSpPr>
        <p:spPr>
          <a:xfrm>
            <a:off x="8139124" y="3130556"/>
            <a:ext cx="1914758" cy="114948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Düz Ok Bağlayıcısı 24"/>
          <p:cNvCxnSpPr>
            <a:endCxn id="12" idx="2"/>
          </p:cNvCxnSpPr>
          <p:nvPr/>
        </p:nvCxnSpPr>
        <p:spPr>
          <a:xfrm>
            <a:off x="8091023" y="2102816"/>
            <a:ext cx="1885946" cy="10590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Düz Ok Bağlayıcısı 25"/>
          <p:cNvCxnSpPr/>
          <p:nvPr/>
        </p:nvCxnSpPr>
        <p:spPr>
          <a:xfrm>
            <a:off x="8083546" y="2082253"/>
            <a:ext cx="2002837" cy="2170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0611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numCol="2">
            <a:normAutofit/>
          </a:bodyPr>
          <a:lstStyle/>
          <a:p>
            <a:pPr indent="0">
              <a:buNone/>
            </a:pPr>
            <a:endParaRPr lang="tr-TR" b="1" dirty="0"/>
          </a:p>
          <a:p>
            <a:pPr indent="0">
              <a:buNone/>
            </a:pPr>
            <a:r>
              <a:rPr lang="tr-TR" b="1" dirty="0" err="1"/>
              <a:t>DropAll</a:t>
            </a:r>
            <a:r>
              <a:rPr lang="tr-TR" b="1" dirty="0"/>
              <a:t> (Tümünü seyreltme) katmanı:</a:t>
            </a:r>
          </a:p>
          <a:p>
            <a:pPr marL="1143000" lvl="1" indent="-457200"/>
            <a:endParaRPr lang="tr-TR" dirty="0"/>
          </a:p>
          <a:p>
            <a:pPr marL="1143000" lvl="1" indent="-457200"/>
            <a:endParaRPr lang="tr-TR" dirty="0"/>
          </a:p>
          <a:p>
            <a:pPr marL="1143000" lvl="1" indent="-457200"/>
            <a:endParaRPr lang="tr-TR" dirty="0"/>
          </a:p>
          <a:p>
            <a:pPr marL="1143000" lvl="1" indent="-457200"/>
            <a:r>
              <a:rPr lang="tr-TR" sz="2800" dirty="0"/>
              <a:t>Sinir seyreltme ve bağlantı seyreltmenin belli bir oranda rastgele seçilen sinir ve bağlantılara uygulanması işlemidir.</a:t>
            </a:r>
          </a:p>
          <a:p>
            <a:pPr marL="1143000" lvl="1" indent="-457200"/>
            <a:endParaRPr lang="tr-TR" sz="2800" dirty="0"/>
          </a:p>
          <a:p>
            <a:pPr marL="1143000" lvl="1" indent="-457200"/>
            <a:endParaRPr lang="tr-TR" sz="2800" dirty="0"/>
          </a:p>
          <a:p>
            <a:pPr marL="1143000" lvl="1" indent="-457200"/>
            <a:endParaRPr lang="tr-TR" sz="2800" dirty="0"/>
          </a:p>
          <a:p>
            <a:pPr marL="1143000" lvl="1" indent="-457200"/>
            <a:endParaRPr lang="tr-TR" sz="2800" dirty="0"/>
          </a:p>
          <a:p>
            <a:pPr marL="1143000" lvl="1" indent="-457200"/>
            <a:endParaRPr lang="tr-TR" sz="2800"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39</a:t>
            </a:fld>
            <a:endParaRPr lang="tr-TR"/>
          </a:p>
        </p:txBody>
      </p:sp>
      <p:sp>
        <p:nvSpPr>
          <p:cNvPr id="9" name="Oval 8"/>
          <p:cNvSpPr/>
          <p:nvPr/>
        </p:nvSpPr>
        <p:spPr>
          <a:xfrm>
            <a:off x="7567285" y="1750011"/>
            <a:ext cx="675118" cy="66657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069082" y="1750011"/>
            <a:ext cx="675118" cy="6665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629241" y="2797270"/>
            <a:ext cx="675118" cy="6665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142204" y="2828559"/>
            <a:ext cx="675118" cy="6665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694988" y="3986901"/>
            <a:ext cx="675118" cy="6665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219117" y="3971946"/>
            <a:ext cx="675118" cy="6665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Düz Ok Bağlayıcısı 17"/>
          <p:cNvCxnSpPr/>
          <p:nvPr/>
        </p:nvCxnSpPr>
        <p:spPr>
          <a:xfrm>
            <a:off x="8221469" y="2113994"/>
            <a:ext cx="182667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Düz Ok Bağlayıcısı 18"/>
          <p:cNvCxnSpPr/>
          <p:nvPr/>
        </p:nvCxnSpPr>
        <p:spPr>
          <a:xfrm>
            <a:off x="8320756" y="3161845"/>
            <a:ext cx="18266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Düz Ok Bağlayıcısı 19"/>
          <p:cNvCxnSpPr/>
          <p:nvPr/>
        </p:nvCxnSpPr>
        <p:spPr>
          <a:xfrm>
            <a:off x="8381272" y="4302383"/>
            <a:ext cx="182667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Düz Ok Bağlayıcısı 20"/>
          <p:cNvCxnSpPr>
            <a:stCxn id="16" idx="6"/>
            <a:endCxn id="12" idx="2"/>
          </p:cNvCxnSpPr>
          <p:nvPr/>
        </p:nvCxnSpPr>
        <p:spPr>
          <a:xfrm flipV="1">
            <a:off x="8370106" y="3161845"/>
            <a:ext cx="1772098" cy="1158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Düz Ok Bağlayıcısı 21"/>
          <p:cNvCxnSpPr>
            <a:endCxn id="10" idx="2"/>
          </p:cNvCxnSpPr>
          <p:nvPr/>
        </p:nvCxnSpPr>
        <p:spPr>
          <a:xfrm flipV="1">
            <a:off x="8317874" y="2083297"/>
            <a:ext cx="1751208" cy="109164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Düz Ok Bağlayıcısı 22"/>
          <p:cNvCxnSpPr>
            <a:stCxn id="16" idx="6"/>
            <a:endCxn id="10" idx="2"/>
          </p:cNvCxnSpPr>
          <p:nvPr/>
        </p:nvCxnSpPr>
        <p:spPr>
          <a:xfrm flipV="1">
            <a:off x="8370106" y="2083297"/>
            <a:ext cx="1698976" cy="2236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Düz Ok Bağlayıcısı 23"/>
          <p:cNvCxnSpPr>
            <a:stCxn id="11" idx="6"/>
          </p:cNvCxnSpPr>
          <p:nvPr/>
        </p:nvCxnSpPr>
        <p:spPr>
          <a:xfrm>
            <a:off x="8304359" y="3130556"/>
            <a:ext cx="1914758" cy="1149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Düz Ok Bağlayıcısı 24"/>
          <p:cNvCxnSpPr>
            <a:endCxn id="12" idx="2"/>
          </p:cNvCxnSpPr>
          <p:nvPr/>
        </p:nvCxnSpPr>
        <p:spPr>
          <a:xfrm>
            <a:off x="8256258" y="2102816"/>
            <a:ext cx="1885946" cy="10590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Düz Ok Bağlayıcısı 25"/>
          <p:cNvCxnSpPr/>
          <p:nvPr/>
        </p:nvCxnSpPr>
        <p:spPr>
          <a:xfrm>
            <a:off x="8248781" y="2082253"/>
            <a:ext cx="2002837" cy="217052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370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lstStyle/>
          <a:p>
            <a:pPr indent="0">
              <a:buNone/>
            </a:pPr>
            <a:endParaRPr lang="tr-TR" b="1" dirty="0"/>
          </a:p>
          <a:p>
            <a:pPr indent="0">
              <a:buNone/>
            </a:pPr>
            <a:r>
              <a:rPr lang="tr-TR" b="1" dirty="0"/>
              <a:t>Derin Öğrenme</a:t>
            </a:r>
          </a:p>
          <a:p>
            <a:pPr indent="0">
              <a:buNone/>
            </a:pPr>
            <a:endParaRPr lang="tr-TR" b="1" dirty="0"/>
          </a:p>
          <a:p>
            <a:pPr indent="0">
              <a:buNone/>
            </a:pPr>
            <a:endParaRPr lang="tr-TR" b="1" dirty="0"/>
          </a:p>
          <a:p>
            <a:pPr marL="0" indent="0">
              <a:buNone/>
            </a:pPr>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4</a:t>
            </a:fld>
            <a:endParaRPr lang="tr-TR"/>
          </a:p>
        </p:txBody>
      </p:sp>
      <p:pic>
        <p:nvPicPr>
          <p:cNvPr id="7" name="Resim 6"/>
          <p:cNvPicPr>
            <a:picLocks noChangeAspect="1"/>
          </p:cNvPicPr>
          <p:nvPr/>
        </p:nvPicPr>
        <p:blipFill>
          <a:blip r:embed="rId2"/>
          <a:stretch>
            <a:fillRect/>
          </a:stretch>
        </p:blipFill>
        <p:spPr>
          <a:xfrm>
            <a:off x="1666875" y="1826842"/>
            <a:ext cx="8858250" cy="3238500"/>
          </a:xfrm>
          <a:prstGeom prst="rect">
            <a:avLst/>
          </a:prstGeom>
        </p:spPr>
      </p:pic>
      <p:sp>
        <p:nvSpPr>
          <p:cNvPr id="2" name="Metin kutusu 1"/>
          <p:cNvSpPr txBox="1"/>
          <p:nvPr/>
        </p:nvSpPr>
        <p:spPr>
          <a:xfrm>
            <a:off x="4038600" y="5065341"/>
            <a:ext cx="3500535" cy="215444"/>
          </a:xfrm>
          <a:prstGeom prst="rect">
            <a:avLst/>
          </a:prstGeom>
          <a:noFill/>
        </p:spPr>
        <p:txBody>
          <a:bodyPr wrap="square" rtlCol="0">
            <a:spAutoFit/>
          </a:bodyPr>
          <a:lstStyle/>
          <a:p>
            <a:r>
              <a:rPr lang="en-US" sz="800" dirty="0">
                <a:solidFill>
                  <a:prstClr val="black"/>
                </a:solidFill>
              </a:rPr>
              <a:t>https://yapayzeka.ai/python-icin-5-muhtesem-derin-ogrenme-kutuphanesi/</a:t>
            </a:r>
          </a:p>
        </p:txBody>
      </p:sp>
    </p:spTree>
    <p:extLst>
      <p:ext uri="{BB962C8B-B14F-4D97-AF65-F5344CB8AC3E}">
        <p14:creationId xmlns:p14="http://schemas.microsoft.com/office/powerpoint/2010/main" val="2850602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en-US" b="1" dirty="0"/>
              <a:t>Tam </a:t>
            </a:r>
            <a:r>
              <a:rPr lang="en-US" b="1" dirty="0" err="1"/>
              <a:t>Bağlantılı</a:t>
            </a:r>
            <a:r>
              <a:rPr lang="en-US" b="1" dirty="0"/>
              <a:t> </a:t>
            </a:r>
            <a:r>
              <a:rPr lang="en-US" b="1" dirty="0" err="1"/>
              <a:t>Katman</a:t>
            </a:r>
            <a:r>
              <a:rPr lang="en-US" b="1" dirty="0"/>
              <a:t> (Fully Connected):</a:t>
            </a:r>
            <a:endParaRPr lang="tr-TR" b="1" dirty="0"/>
          </a:p>
          <a:p>
            <a:pPr marL="1143000" lvl="1" indent="-457200"/>
            <a:endParaRPr lang="tr-TR" dirty="0"/>
          </a:p>
          <a:p>
            <a:pPr marL="1143000" lvl="1" indent="-457200">
              <a:lnSpc>
                <a:spcPct val="100000"/>
              </a:lnSpc>
            </a:pPr>
            <a:r>
              <a:rPr lang="tr-TR" sz="2800" dirty="0" err="1"/>
              <a:t>Softmax</a:t>
            </a:r>
            <a:r>
              <a:rPr lang="tr-TR" sz="2800" dirty="0"/>
              <a:t> ile birlikte sınıflandırma işlevlerini yerine getiren katmandır.</a:t>
            </a:r>
          </a:p>
          <a:p>
            <a:pPr marL="1143000" lvl="1" indent="-457200">
              <a:lnSpc>
                <a:spcPct val="100000"/>
              </a:lnSpc>
            </a:pPr>
            <a:r>
              <a:rPr lang="tr-TR" sz="2800" dirty="0"/>
              <a:t>Kendinden önceki katmanın tüm elemanlarıyla bağlantılıdır ve sınıflandırmadan önceki aşama için, sınıf etiketlerine dair </a:t>
            </a:r>
            <a:r>
              <a:rPr lang="tr-TR" sz="2800" dirty="0" err="1"/>
              <a:t>olasılıksal</a:t>
            </a:r>
            <a:r>
              <a:rPr lang="tr-TR" sz="2800" dirty="0"/>
              <a:t> değerler içerir. </a:t>
            </a:r>
          </a:p>
          <a:p>
            <a:pPr marL="1143000" lvl="1" indent="-457200">
              <a:lnSpc>
                <a:spcPct val="100000"/>
              </a:lnSpc>
            </a:pPr>
            <a:r>
              <a:rPr lang="tr-TR" sz="2800" dirty="0"/>
              <a:t>Bu katmandan elde edilen sayısal değerlerin hangi sınıf ile ilişkili olduğuna </a:t>
            </a:r>
            <a:r>
              <a:rPr lang="tr-TR" sz="2800" dirty="0" err="1"/>
              <a:t>softmax</a:t>
            </a:r>
            <a:r>
              <a:rPr lang="tr-TR" sz="2800" dirty="0"/>
              <a:t> katmanı karar verir ve bu </a:t>
            </a:r>
            <a:r>
              <a:rPr lang="tr-TR" sz="2800" dirty="0" err="1"/>
              <a:t>olasılıksal</a:t>
            </a:r>
            <a:r>
              <a:rPr lang="tr-TR" sz="2800" dirty="0"/>
              <a:t> değerleri [0,1] aralığına çeker. </a:t>
            </a:r>
          </a:p>
          <a:p>
            <a:pPr marL="1143000" lvl="1" indent="-457200">
              <a:lnSpc>
                <a:spcPct val="100000"/>
              </a:lnSpc>
            </a:pPr>
            <a:r>
              <a:rPr lang="tr-TR" sz="2800" dirty="0"/>
              <a:t>Değerler incelendiğinde; en büyük değer hangi sınıfa ait ise, ağ o sınıf etiketini çıktı olarak üretir. </a:t>
            </a:r>
          </a:p>
          <a:p>
            <a:pPr marL="1143000" lvl="1" indent="-457200"/>
            <a:endParaRPr lang="tr-TR" sz="2800"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40</a:t>
            </a:fld>
            <a:endParaRPr lang="tr-TR"/>
          </a:p>
        </p:txBody>
      </p:sp>
    </p:spTree>
    <p:extLst>
      <p:ext uri="{BB962C8B-B14F-4D97-AF65-F5344CB8AC3E}">
        <p14:creationId xmlns:p14="http://schemas.microsoft.com/office/powerpoint/2010/main" val="929238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Geri Yayılım Algoritması (</a:t>
            </a:r>
            <a:r>
              <a:rPr lang="tr-TR" b="1" dirty="0" err="1"/>
              <a:t>Backpropagation</a:t>
            </a:r>
            <a:r>
              <a:rPr lang="tr-TR" b="1" dirty="0"/>
              <a:t>)</a:t>
            </a:r>
          </a:p>
          <a:p>
            <a:pPr marL="1143000" lvl="1" indent="-457200"/>
            <a:endParaRPr lang="tr-TR" dirty="0"/>
          </a:p>
          <a:p>
            <a:pPr marL="1143000" lvl="1" indent="-457200"/>
            <a:r>
              <a:rPr lang="tr-TR" sz="2800" dirty="0"/>
              <a:t>Yapay sinir ağlarında kullanılan eğitim yöntemidir.</a:t>
            </a:r>
          </a:p>
          <a:p>
            <a:pPr marL="1143000" lvl="1" indent="-457200"/>
            <a:r>
              <a:rPr lang="tr-TR" sz="2800" dirty="0"/>
              <a:t>Geri yayılım yaklaşımı ile güncellemeleri ağ üzerinde gerçekleştirir.</a:t>
            </a:r>
          </a:p>
          <a:p>
            <a:pPr marL="1143000" lvl="1" indent="-457200"/>
            <a:r>
              <a:rPr lang="tr-TR" sz="2800" dirty="0"/>
              <a:t>Güncellemeler ağın çıktısı ile beklenilen çıktı arasındaki hatayı minimize etmeyi amaçlar. Bu hata değerleri en küçük ortalamaların karesi (</a:t>
            </a:r>
            <a:r>
              <a:rPr lang="tr-TR" sz="2800" dirty="0" err="1"/>
              <a:t>Least</a:t>
            </a:r>
            <a:r>
              <a:rPr lang="tr-TR" sz="2800" dirty="0"/>
              <a:t> </a:t>
            </a:r>
            <a:r>
              <a:rPr lang="tr-TR" sz="2800" dirty="0" err="1"/>
              <a:t>Mean</a:t>
            </a:r>
            <a:r>
              <a:rPr lang="tr-TR" sz="2800" dirty="0"/>
              <a:t> </a:t>
            </a:r>
            <a:r>
              <a:rPr lang="tr-TR" sz="2800" dirty="0" err="1"/>
              <a:t>Square</a:t>
            </a:r>
            <a:r>
              <a:rPr lang="tr-TR" sz="2800" dirty="0"/>
              <a:t> - LMS) hatası ile hesaplanır. </a:t>
            </a:r>
          </a:p>
          <a:p>
            <a:pPr marL="1143000" lvl="1" indent="-457200"/>
            <a:endParaRPr lang="tr-TR" sz="2800" dirty="0"/>
          </a:p>
          <a:p>
            <a:pPr marL="1143000" lvl="1" indent="-457200"/>
            <a:endParaRPr lang="tr-TR" sz="2800" dirty="0"/>
          </a:p>
          <a:p>
            <a:pPr lvl="1" indent="0">
              <a:buNone/>
            </a:pPr>
            <a:endParaRPr lang="tr-TR" sz="2800" dirty="0"/>
          </a:p>
          <a:p>
            <a:pPr marL="1143000" lvl="1" indent="-457200"/>
            <a:r>
              <a:rPr lang="tr-TR" sz="2800" dirty="0"/>
              <a:t>Denklemde z tahmin edilen sonuç vektörünü, t ise olması gereken sınıflandırma sonuç vektörünü göstermektedir. c vektör uzunluğunu, w ise ağdaki ağırlıkları sembolize etmektedir.</a:t>
            </a:r>
          </a:p>
          <a:p>
            <a:pPr marL="1143000" lvl="1" indent="-457200"/>
            <a:endParaRPr lang="tr-TR" sz="2800" dirty="0"/>
          </a:p>
          <a:p>
            <a:pPr marL="1143000" lvl="1" indent="-457200"/>
            <a:endParaRPr lang="tr-TR" sz="2800" dirty="0"/>
          </a:p>
          <a:p>
            <a:pPr marL="1143000" lvl="1" indent="-457200"/>
            <a:endParaRPr lang="tr-TR" sz="2800"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41</a:t>
            </a:fld>
            <a:endParaRPr lang="tr-TR"/>
          </a:p>
        </p:txBody>
      </p:sp>
      <p:pic>
        <p:nvPicPr>
          <p:cNvPr id="9" name="Resim 8">
            <a:extLst>
              <a:ext uri="{FF2B5EF4-FFF2-40B4-BE49-F238E27FC236}">
                <a16:creationId xmlns:a16="http://schemas.microsoft.com/office/drawing/2014/main" id="{445F9070-BE2E-48B7-950B-A492B46421F3}"/>
              </a:ext>
            </a:extLst>
          </p:cNvPr>
          <p:cNvPicPr>
            <a:picLocks noChangeAspect="1"/>
          </p:cNvPicPr>
          <p:nvPr/>
        </p:nvPicPr>
        <p:blipFill>
          <a:blip r:embed="rId2"/>
          <a:stretch>
            <a:fillRect/>
          </a:stretch>
        </p:blipFill>
        <p:spPr>
          <a:xfrm>
            <a:off x="4710948" y="3736914"/>
            <a:ext cx="2762250" cy="1028700"/>
          </a:xfrm>
          <a:prstGeom prst="rect">
            <a:avLst/>
          </a:prstGeom>
        </p:spPr>
      </p:pic>
    </p:spTree>
    <p:extLst>
      <p:ext uri="{BB962C8B-B14F-4D97-AF65-F5344CB8AC3E}">
        <p14:creationId xmlns:p14="http://schemas.microsoft.com/office/powerpoint/2010/main" val="3150740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Transfer Öğrenme</a:t>
            </a:r>
          </a:p>
          <a:p>
            <a:pPr indent="0">
              <a:buNone/>
            </a:pPr>
            <a:endParaRPr lang="tr-TR" b="1" dirty="0"/>
          </a:p>
          <a:p>
            <a:pPr marL="571500" indent="-342900">
              <a:lnSpc>
                <a:spcPct val="100000"/>
              </a:lnSpc>
            </a:pPr>
            <a:r>
              <a:rPr lang="tr-TR" dirty="0"/>
              <a:t>Problemler için yeni bir ağ tasarlanıp eğitim yapılabileceği gibi daha önce farklı bir problem için tasarlanan bir ağ da yeni bir problemin çözümünde kullanılabilir. Bu işlem transfer öğrenme olarak adlandırılabilir.</a:t>
            </a:r>
          </a:p>
          <a:p>
            <a:pPr marL="571500" indent="-342900">
              <a:lnSpc>
                <a:spcPct val="100000"/>
              </a:lnSpc>
            </a:pPr>
            <a:r>
              <a:rPr lang="tr-TR" dirty="0"/>
              <a:t>Örneğin 1000 tane nesneyi sınıflandırmak için tasarlanan ve oldukça yüksek başarım veren </a:t>
            </a:r>
            <a:r>
              <a:rPr lang="tr-TR" dirty="0" err="1"/>
              <a:t>AlexNet</a:t>
            </a:r>
            <a:r>
              <a:rPr lang="tr-TR" dirty="0"/>
              <a:t> mimarisi yüz ifadesi tespitinde kullanılabilir ve yine başarılı sonuç üretebilir.</a:t>
            </a:r>
          </a:p>
          <a:p>
            <a:pPr marL="571500" indent="-342900">
              <a:lnSpc>
                <a:spcPct val="100000"/>
              </a:lnSpc>
            </a:pPr>
            <a:r>
              <a:rPr lang="tr-TR" dirty="0"/>
              <a:t>Transfer öğrenme uygulamak için ağın ilk katmanları sabit bırakılıp son katmanları yeni problemi çözecek şekilde yeniden eğitim yapılarak güncellenir. </a:t>
            </a:r>
          </a:p>
          <a:p>
            <a:pPr indent="0">
              <a:buNone/>
            </a:pPr>
            <a:endParaRPr lang="tr-TR" sz="1900" dirty="0"/>
          </a:p>
          <a:p>
            <a:pPr indent="0">
              <a:buNone/>
            </a:pPr>
            <a:endParaRPr lang="tr-TR" b="1" dirty="0"/>
          </a:p>
          <a:p>
            <a:pPr indent="0">
              <a:buNone/>
            </a:pPr>
            <a:endParaRPr lang="tr-TR" dirty="0"/>
          </a:p>
          <a:p>
            <a:pPr lvl="1" indent="0">
              <a:buNone/>
            </a:pPr>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42</a:t>
            </a:fld>
            <a:endParaRPr lang="tr-TR"/>
          </a:p>
        </p:txBody>
      </p:sp>
    </p:spTree>
    <p:extLst>
      <p:ext uri="{BB962C8B-B14F-4D97-AF65-F5344CB8AC3E}">
        <p14:creationId xmlns:p14="http://schemas.microsoft.com/office/powerpoint/2010/main" val="854283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Transfer Öğrenme</a:t>
            </a:r>
          </a:p>
          <a:p>
            <a:pPr indent="0">
              <a:buNone/>
            </a:pPr>
            <a:endParaRPr lang="tr-TR" sz="1900" dirty="0"/>
          </a:p>
          <a:p>
            <a:pPr marL="571500" indent="-342900">
              <a:lnSpc>
                <a:spcPct val="100000"/>
              </a:lnSpc>
            </a:pPr>
            <a:r>
              <a:rPr lang="tr-TR" dirty="0"/>
              <a:t>Genellikle, ağın ilk katmanları kenar bulma, renk belirleme, vb. gibi genel görüntü işleme işlemlerini yapar. </a:t>
            </a:r>
          </a:p>
          <a:p>
            <a:pPr marL="1028700" lvl="1" indent="-342900">
              <a:lnSpc>
                <a:spcPct val="100000"/>
              </a:lnSpc>
            </a:pPr>
            <a:r>
              <a:rPr lang="tr-TR" dirty="0"/>
              <a:t>Yüz ifadesi tespiti için de, nesne tanıma için de, </a:t>
            </a:r>
            <a:r>
              <a:rPr lang="tr-TR" dirty="0" err="1"/>
              <a:t>bölütleme</a:t>
            </a:r>
            <a:r>
              <a:rPr lang="tr-TR" dirty="0"/>
              <a:t> işlemleri için de, diğer görüntü sınıflandırma işlemleri için de </a:t>
            </a:r>
            <a:r>
              <a:rPr lang="tr-TR" dirty="0" err="1"/>
              <a:t>evrişimsel</a:t>
            </a:r>
            <a:r>
              <a:rPr lang="tr-TR" dirty="0"/>
              <a:t> sinir ağların ilk katmanlarında yapılan işlemler benzerdir. </a:t>
            </a:r>
          </a:p>
          <a:p>
            <a:pPr marL="1028700" lvl="1" indent="-342900">
              <a:lnSpc>
                <a:spcPct val="100000"/>
              </a:lnSpc>
            </a:pPr>
            <a:r>
              <a:rPr lang="tr-TR" dirty="0"/>
              <a:t>Bu nedenle transfer öğrenme oldukça kullanışlı bir yaklaşımdır.</a:t>
            </a:r>
          </a:p>
          <a:p>
            <a:pPr indent="0">
              <a:buNone/>
            </a:pPr>
            <a:endParaRPr lang="tr-TR" sz="1800" b="1" dirty="0"/>
          </a:p>
          <a:p>
            <a:pPr indent="0">
              <a:buNone/>
            </a:pPr>
            <a:endParaRPr lang="tr-TR" dirty="0"/>
          </a:p>
          <a:p>
            <a:pPr lvl="1" indent="0">
              <a:buNone/>
            </a:pPr>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43</a:t>
            </a:fld>
            <a:endParaRPr lang="tr-TR"/>
          </a:p>
        </p:txBody>
      </p:sp>
    </p:spTree>
    <p:extLst>
      <p:ext uri="{BB962C8B-B14F-4D97-AF65-F5344CB8AC3E}">
        <p14:creationId xmlns:p14="http://schemas.microsoft.com/office/powerpoint/2010/main" val="839977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Transfer Öğrenme</a:t>
            </a:r>
          </a:p>
          <a:p>
            <a:pPr indent="0">
              <a:buNone/>
            </a:pPr>
            <a:endParaRPr lang="tr-TR" sz="1900" dirty="0"/>
          </a:p>
          <a:p>
            <a:pPr marL="571500" indent="-342900">
              <a:lnSpc>
                <a:spcPct val="100000"/>
              </a:lnSpc>
            </a:pPr>
            <a:r>
              <a:rPr lang="tr-TR" dirty="0"/>
              <a:t>Transfer öğrenmenin diğer faydaları aşağıda sıralanmıştır.</a:t>
            </a:r>
          </a:p>
          <a:p>
            <a:pPr marL="1028700" lvl="1" indent="-342900">
              <a:lnSpc>
                <a:spcPct val="100000"/>
              </a:lnSpc>
            </a:pPr>
            <a:r>
              <a:rPr lang="tr-TR" dirty="0"/>
              <a:t>Bazı modellerin eğitimi, standart bilgisayar işlemcileri ile mümkün olmayıp grafik işlemcileriyle eğitilmeye ihtiyaç duyar ve bazı eğitimler çok uzun sürer. Bu eğitim sonucunda oluşan ağ modeli farklı amaçlar için de kullanma açısından transfer öğrenme oldukça avantajlıdır.</a:t>
            </a:r>
          </a:p>
          <a:p>
            <a:pPr marL="1028700" lvl="1" indent="-342900">
              <a:lnSpc>
                <a:spcPct val="100000"/>
              </a:lnSpc>
            </a:pPr>
            <a:r>
              <a:rPr lang="tr-TR" dirty="0"/>
              <a:t>Elimizde çok fazla veri yoksa dahi, transfer öğrenme sayesinde, daha önce milyonlarca veri ile eğitilen bir ağı kullanarak kendi problemimize başarılı sonuç üretebiliriz.</a:t>
            </a:r>
          </a:p>
          <a:p>
            <a:pPr marL="1028700" lvl="1" indent="-342900">
              <a:lnSpc>
                <a:spcPct val="100000"/>
              </a:lnSpc>
            </a:pPr>
            <a:r>
              <a:rPr lang="tr-TR" dirty="0"/>
              <a:t>Transfer öğrenme sayesinde problemlere daha hızlı çözüm bulabiliriz. Zaman tasarrufu sağlar.</a:t>
            </a:r>
          </a:p>
          <a:p>
            <a:pPr indent="0">
              <a:buNone/>
            </a:pPr>
            <a:endParaRPr lang="tr-TR" sz="1800" b="1" dirty="0"/>
          </a:p>
          <a:p>
            <a:pPr indent="0">
              <a:buNone/>
            </a:pPr>
            <a:endParaRPr lang="tr-TR" dirty="0"/>
          </a:p>
          <a:p>
            <a:pPr lvl="1" indent="0">
              <a:buNone/>
            </a:pPr>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44</a:t>
            </a:fld>
            <a:endParaRPr lang="tr-TR"/>
          </a:p>
        </p:txBody>
      </p:sp>
    </p:spTree>
    <p:extLst>
      <p:ext uri="{BB962C8B-B14F-4D97-AF65-F5344CB8AC3E}">
        <p14:creationId xmlns:p14="http://schemas.microsoft.com/office/powerpoint/2010/main" val="2331196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Transfer Öğrenme</a:t>
            </a:r>
          </a:p>
          <a:p>
            <a:pPr indent="0">
              <a:buNone/>
            </a:pPr>
            <a:endParaRPr lang="tr-TR" sz="1900" dirty="0"/>
          </a:p>
          <a:p>
            <a:pPr indent="0">
              <a:buNone/>
            </a:pPr>
            <a:endParaRPr lang="tr-TR" b="1" dirty="0"/>
          </a:p>
          <a:p>
            <a:pPr indent="0">
              <a:buNone/>
            </a:pPr>
            <a:endParaRPr lang="tr-TR" dirty="0"/>
          </a:p>
          <a:p>
            <a:pPr lvl="1" indent="0">
              <a:buNone/>
            </a:pPr>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45</a:t>
            </a:fld>
            <a:endParaRPr lang="tr-TR"/>
          </a:p>
        </p:txBody>
      </p:sp>
      <p:sp>
        <p:nvSpPr>
          <p:cNvPr id="2" name="Dikdörtgen 1"/>
          <p:cNvSpPr/>
          <p:nvPr/>
        </p:nvSpPr>
        <p:spPr>
          <a:xfrm>
            <a:off x="487110" y="1546789"/>
            <a:ext cx="2230453" cy="11536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ikdörtgen 6"/>
          <p:cNvSpPr/>
          <p:nvPr/>
        </p:nvSpPr>
        <p:spPr>
          <a:xfrm>
            <a:off x="3399801" y="1546789"/>
            <a:ext cx="2230453" cy="11536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ikdörtgen 7"/>
          <p:cNvSpPr/>
          <p:nvPr/>
        </p:nvSpPr>
        <p:spPr>
          <a:xfrm>
            <a:off x="6312492" y="1546789"/>
            <a:ext cx="2230453" cy="11536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Düz Ok Bağlayıcısı 9"/>
          <p:cNvCxnSpPr>
            <a:stCxn id="2" idx="3"/>
            <a:endCxn id="7" idx="1"/>
          </p:cNvCxnSpPr>
          <p:nvPr/>
        </p:nvCxnSpPr>
        <p:spPr>
          <a:xfrm>
            <a:off x="2717563" y="2123630"/>
            <a:ext cx="6822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Düz Ok Bağlayıcısı 10"/>
          <p:cNvCxnSpPr/>
          <p:nvPr/>
        </p:nvCxnSpPr>
        <p:spPr>
          <a:xfrm>
            <a:off x="5630254" y="2123630"/>
            <a:ext cx="6822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Metin kutusu 11"/>
          <p:cNvSpPr txBox="1"/>
          <p:nvPr/>
        </p:nvSpPr>
        <p:spPr>
          <a:xfrm>
            <a:off x="602123" y="1839296"/>
            <a:ext cx="2044580" cy="646331"/>
          </a:xfrm>
          <a:prstGeom prst="rect">
            <a:avLst/>
          </a:prstGeom>
          <a:noFill/>
        </p:spPr>
        <p:txBody>
          <a:bodyPr wrap="square" rtlCol="0">
            <a:spAutoFit/>
          </a:bodyPr>
          <a:lstStyle/>
          <a:p>
            <a:pPr algn="ctr"/>
            <a:r>
              <a:rPr lang="tr-TR" dirty="0"/>
              <a:t>Önceden eğitilmiş ağın yüklenmesi</a:t>
            </a:r>
            <a:endParaRPr lang="en-US" dirty="0"/>
          </a:p>
        </p:txBody>
      </p:sp>
      <p:sp>
        <p:nvSpPr>
          <p:cNvPr id="13" name="Metin kutusu 12"/>
          <p:cNvSpPr txBox="1"/>
          <p:nvPr/>
        </p:nvSpPr>
        <p:spPr>
          <a:xfrm>
            <a:off x="3513036" y="1794978"/>
            <a:ext cx="2044580" cy="646331"/>
          </a:xfrm>
          <a:prstGeom prst="rect">
            <a:avLst/>
          </a:prstGeom>
          <a:noFill/>
        </p:spPr>
        <p:txBody>
          <a:bodyPr wrap="square" rtlCol="0">
            <a:spAutoFit/>
          </a:bodyPr>
          <a:lstStyle/>
          <a:p>
            <a:pPr algn="ctr"/>
            <a:r>
              <a:rPr lang="tr-TR" dirty="0"/>
              <a:t>Son katmanların sıfırlanması</a:t>
            </a:r>
            <a:endParaRPr lang="en-US" dirty="0"/>
          </a:p>
        </p:txBody>
      </p:sp>
      <p:sp>
        <p:nvSpPr>
          <p:cNvPr id="14" name="Metin kutusu 13"/>
          <p:cNvSpPr txBox="1"/>
          <p:nvPr/>
        </p:nvSpPr>
        <p:spPr>
          <a:xfrm>
            <a:off x="6427505" y="1674974"/>
            <a:ext cx="2044580" cy="923330"/>
          </a:xfrm>
          <a:prstGeom prst="rect">
            <a:avLst/>
          </a:prstGeom>
          <a:noFill/>
        </p:spPr>
        <p:txBody>
          <a:bodyPr wrap="square" rtlCol="0">
            <a:spAutoFit/>
          </a:bodyPr>
          <a:lstStyle/>
          <a:p>
            <a:pPr algn="ctr"/>
            <a:r>
              <a:rPr lang="tr-TR" dirty="0"/>
              <a:t>Yeni ağın eğitim işleminin uygulanması</a:t>
            </a:r>
            <a:endParaRPr lang="en-US" dirty="0"/>
          </a:p>
        </p:txBody>
      </p:sp>
      <p:sp>
        <p:nvSpPr>
          <p:cNvPr id="15" name="Dikdörtgen 14"/>
          <p:cNvSpPr/>
          <p:nvPr/>
        </p:nvSpPr>
        <p:spPr>
          <a:xfrm>
            <a:off x="9203849" y="1510325"/>
            <a:ext cx="2230453" cy="11536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etin kutusu 15"/>
          <p:cNvSpPr txBox="1"/>
          <p:nvPr/>
        </p:nvSpPr>
        <p:spPr>
          <a:xfrm>
            <a:off x="9361948" y="1656478"/>
            <a:ext cx="1854692" cy="923330"/>
          </a:xfrm>
          <a:prstGeom prst="rect">
            <a:avLst/>
          </a:prstGeom>
          <a:noFill/>
        </p:spPr>
        <p:txBody>
          <a:bodyPr wrap="square" rtlCol="0">
            <a:spAutoFit/>
          </a:bodyPr>
          <a:lstStyle/>
          <a:p>
            <a:pPr algn="ctr"/>
            <a:r>
              <a:rPr lang="tr-TR" dirty="0"/>
              <a:t>Yeni ağın test işleminin uygulanması</a:t>
            </a:r>
            <a:endParaRPr lang="en-US" dirty="0"/>
          </a:p>
        </p:txBody>
      </p:sp>
      <p:cxnSp>
        <p:nvCxnSpPr>
          <p:cNvPr id="17" name="Düz Ok Bağlayıcısı 16"/>
          <p:cNvCxnSpPr/>
          <p:nvPr/>
        </p:nvCxnSpPr>
        <p:spPr>
          <a:xfrm>
            <a:off x="8542945" y="2162462"/>
            <a:ext cx="6822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Resim 17"/>
          <p:cNvPicPr>
            <a:picLocks noChangeAspect="1"/>
          </p:cNvPicPr>
          <p:nvPr/>
        </p:nvPicPr>
        <p:blipFill>
          <a:blip r:embed="rId2"/>
          <a:stretch>
            <a:fillRect/>
          </a:stretch>
        </p:blipFill>
        <p:spPr>
          <a:xfrm>
            <a:off x="3344110" y="4200126"/>
            <a:ext cx="5495925" cy="1562100"/>
          </a:xfrm>
          <a:prstGeom prst="rect">
            <a:avLst/>
          </a:prstGeom>
        </p:spPr>
      </p:pic>
      <p:sp>
        <p:nvSpPr>
          <p:cNvPr id="19" name="Metin kutusu 18"/>
          <p:cNvSpPr txBox="1"/>
          <p:nvPr/>
        </p:nvSpPr>
        <p:spPr>
          <a:xfrm>
            <a:off x="3303661" y="5915629"/>
            <a:ext cx="5495925" cy="338554"/>
          </a:xfrm>
          <a:prstGeom prst="rect">
            <a:avLst/>
          </a:prstGeom>
          <a:noFill/>
        </p:spPr>
        <p:txBody>
          <a:bodyPr wrap="square" rtlCol="0">
            <a:spAutoFit/>
          </a:bodyPr>
          <a:lstStyle/>
          <a:p>
            <a:pPr algn="ctr"/>
            <a:r>
              <a:rPr lang="tr-TR" sz="1600" i="1" dirty="0" err="1"/>
              <a:t>Alexnet</a:t>
            </a:r>
            <a:r>
              <a:rPr lang="tr-TR" sz="1600" i="1" dirty="0"/>
              <a:t> mimarisinin </a:t>
            </a:r>
            <a:r>
              <a:rPr lang="tr-TR" sz="1600" i="1" dirty="0" err="1"/>
              <a:t>trasfer</a:t>
            </a:r>
            <a:r>
              <a:rPr lang="tr-TR" sz="1600" i="1" dirty="0"/>
              <a:t> öğrenme için güncellenmesi</a:t>
            </a:r>
            <a:endParaRPr lang="en-US" sz="1600" i="1" dirty="0"/>
          </a:p>
        </p:txBody>
      </p:sp>
      <p:sp>
        <p:nvSpPr>
          <p:cNvPr id="20" name="Metin kutusu 19"/>
          <p:cNvSpPr txBox="1"/>
          <p:nvPr/>
        </p:nvSpPr>
        <p:spPr>
          <a:xfrm>
            <a:off x="487111" y="2919131"/>
            <a:ext cx="10947192" cy="338554"/>
          </a:xfrm>
          <a:prstGeom prst="rect">
            <a:avLst/>
          </a:prstGeom>
          <a:noFill/>
        </p:spPr>
        <p:txBody>
          <a:bodyPr wrap="square" rtlCol="0">
            <a:spAutoFit/>
          </a:bodyPr>
          <a:lstStyle/>
          <a:p>
            <a:pPr algn="ctr"/>
            <a:r>
              <a:rPr lang="tr-TR" sz="1600" i="1" dirty="0"/>
              <a:t>Transfer öğrenme adımları</a:t>
            </a:r>
            <a:endParaRPr lang="en-US" sz="1600" i="1" dirty="0"/>
          </a:p>
        </p:txBody>
      </p:sp>
    </p:spTree>
    <p:extLst>
      <p:ext uri="{BB962C8B-B14F-4D97-AF65-F5344CB8AC3E}">
        <p14:creationId xmlns:p14="http://schemas.microsoft.com/office/powerpoint/2010/main" val="141243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Veri Artırma (Data </a:t>
            </a:r>
            <a:r>
              <a:rPr lang="tr-TR" b="1" dirty="0" err="1"/>
              <a:t>Augmentation</a:t>
            </a:r>
            <a:r>
              <a:rPr lang="tr-TR" b="1" dirty="0"/>
              <a:t>)</a:t>
            </a:r>
          </a:p>
          <a:p>
            <a:pPr indent="0">
              <a:buNone/>
            </a:pPr>
            <a:endParaRPr lang="tr-TR" b="1" dirty="0"/>
          </a:p>
          <a:p>
            <a:pPr marL="685800" indent="-457200"/>
            <a:r>
              <a:rPr lang="tr-TR" dirty="0"/>
              <a:t>Derin öğrenmede veri sayısının çok olması ağın performansını önemli ölçüde artırır.</a:t>
            </a:r>
          </a:p>
          <a:p>
            <a:pPr marL="685800" indent="-457200"/>
            <a:r>
              <a:rPr lang="tr-TR" dirty="0"/>
              <a:t>Veri setinin küçük olduğu durumlarda başarımı artırmak için veri </a:t>
            </a:r>
            <a:r>
              <a:rPr lang="tr-TR" dirty="0" err="1"/>
              <a:t>çoklama</a:t>
            </a:r>
            <a:r>
              <a:rPr lang="tr-TR" dirty="0"/>
              <a:t> uygulanabilir.</a:t>
            </a:r>
          </a:p>
          <a:p>
            <a:pPr marL="685800" indent="-457200"/>
            <a:r>
              <a:rPr lang="tr-TR" dirty="0"/>
              <a:t>Veri setindeki verilerin çeşitli işlemlerle </a:t>
            </a:r>
            <a:r>
              <a:rPr lang="tr-TR" dirty="0" err="1"/>
              <a:t>çoklanarak</a:t>
            </a:r>
            <a:r>
              <a:rPr lang="tr-TR" dirty="0"/>
              <a:t> veri sayısının artırılmasına veri </a:t>
            </a:r>
            <a:r>
              <a:rPr lang="tr-TR" dirty="0" err="1"/>
              <a:t>çoklama</a:t>
            </a:r>
            <a:r>
              <a:rPr lang="tr-TR" dirty="0"/>
              <a:t> denir.</a:t>
            </a:r>
          </a:p>
          <a:p>
            <a:pPr marL="685800" indent="-457200"/>
            <a:r>
              <a:rPr lang="tr-TR" dirty="0"/>
              <a:t>Veri azlığından dolayı sürekli aynı verilerle eğitim sonucunda ezberleme sorununun ortaya çıkabileceğini öğrenmiştik. Veri artırma ile ezberleme probleminin de önüne geçilmiş olur.</a:t>
            </a:r>
          </a:p>
          <a:p>
            <a:pPr marL="685800" indent="-457200"/>
            <a:endParaRPr lang="tr-TR" sz="1800" dirty="0"/>
          </a:p>
          <a:p>
            <a:pPr marL="685800" indent="-457200"/>
            <a:endParaRPr lang="tr-TR" sz="1800" dirty="0"/>
          </a:p>
          <a:p>
            <a:pPr indent="0">
              <a:buNone/>
            </a:pPr>
            <a:endParaRPr lang="tr-TR" b="1" dirty="0"/>
          </a:p>
          <a:p>
            <a:pPr indent="0">
              <a:buNone/>
            </a:pPr>
            <a:endParaRPr lang="tr-TR" dirty="0"/>
          </a:p>
          <a:p>
            <a:pPr lvl="1" indent="0">
              <a:buNone/>
            </a:pPr>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46</a:t>
            </a:fld>
            <a:endParaRPr lang="tr-TR"/>
          </a:p>
        </p:txBody>
      </p:sp>
    </p:spTree>
    <p:extLst>
      <p:ext uri="{BB962C8B-B14F-4D97-AF65-F5344CB8AC3E}">
        <p14:creationId xmlns:p14="http://schemas.microsoft.com/office/powerpoint/2010/main" val="9400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Veri Artırma (Data </a:t>
            </a:r>
            <a:r>
              <a:rPr lang="tr-TR" b="1" dirty="0" err="1"/>
              <a:t>Augmentation</a:t>
            </a:r>
            <a:r>
              <a:rPr lang="tr-TR" b="1" dirty="0"/>
              <a:t>)</a:t>
            </a:r>
          </a:p>
          <a:p>
            <a:pPr indent="0">
              <a:buNone/>
            </a:pPr>
            <a:endParaRPr lang="tr-TR" b="1" dirty="0"/>
          </a:p>
          <a:p>
            <a:pPr marL="685800" indent="-457200"/>
            <a:r>
              <a:rPr lang="tr-TR" dirty="0"/>
              <a:t>Görüntünün eksenlere göre simetrilerinin alınması.</a:t>
            </a:r>
          </a:p>
          <a:p>
            <a:pPr marL="685800" indent="-457200"/>
            <a:endParaRPr lang="tr-TR" sz="1800" dirty="0"/>
          </a:p>
          <a:p>
            <a:pPr indent="0">
              <a:buNone/>
            </a:pPr>
            <a:endParaRPr lang="tr-TR" b="1" dirty="0"/>
          </a:p>
          <a:p>
            <a:pPr indent="0">
              <a:buNone/>
            </a:pPr>
            <a:endParaRPr lang="tr-TR" dirty="0"/>
          </a:p>
          <a:p>
            <a:pPr lvl="1" indent="0">
              <a:buNone/>
            </a:pPr>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47</a:t>
            </a:fld>
            <a:endParaRPr lang="tr-TR"/>
          </a:p>
        </p:txBody>
      </p:sp>
      <p:pic>
        <p:nvPicPr>
          <p:cNvPr id="7" name="Resim 6"/>
          <p:cNvPicPr>
            <a:picLocks noChangeAspect="1"/>
          </p:cNvPicPr>
          <p:nvPr/>
        </p:nvPicPr>
        <p:blipFill>
          <a:blip r:embed="rId2"/>
          <a:stretch>
            <a:fillRect/>
          </a:stretch>
        </p:blipFill>
        <p:spPr>
          <a:xfrm>
            <a:off x="2891673" y="2846392"/>
            <a:ext cx="6400800" cy="1428750"/>
          </a:xfrm>
          <a:prstGeom prst="rect">
            <a:avLst/>
          </a:prstGeom>
        </p:spPr>
      </p:pic>
      <p:sp>
        <p:nvSpPr>
          <p:cNvPr id="8" name="Metin kutusu 7"/>
          <p:cNvSpPr txBox="1"/>
          <p:nvPr/>
        </p:nvSpPr>
        <p:spPr>
          <a:xfrm>
            <a:off x="3097484" y="4408113"/>
            <a:ext cx="5989177" cy="215444"/>
          </a:xfrm>
          <a:prstGeom prst="rect">
            <a:avLst/>
          </a:prstGeom>
          <a:noFill/>
        </p:spPr>
        <p:txBody>
          <a:bodyPr wrap="square" rtlCol="0">
            <a:spAutoFit/>
          </a:bodyPr>
          <a:lstStyle/>
          <a:p>
            <a:pPr algn="ctr"/>
            <a:r>
              <a:rPr lang="en-US" sz="800" dirty="0">
                <a:solidFill>
                  <a:prstClr val="black"/>
                </a:solidFill>
              </a:rPr>
              <a:t>https://medium.com/@ayyucekizrak/deri%CC%87ne-daha-deri%CC%87ne-evri%C5%9Fimli-sinir-a%C4%9Flar%C4%B1-2813a2c8b2a9</a:t>
            </a:r>
          </a:p>
        </p:txBody>
      </p:sp>
    </p:spTree>
    <p:extLst>
      <p:ext uri="{BB962C8B-B14F-4D97-AF65-F5344CB8AC3E}">
        <p14:creationId xmlns:p14="http://schemas.microsoft.com/office/powerpoint/2010/main" val="16051265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Veri Artırma (Data </a:t>
            </a:r>
            <a:r>
              <a:rPr lang="tr-TR" b="1" dirty="0" err="1"/>
              <a:t>Augmentation</a:t>
            </a:r>
            <a:r>
              <a:rPr lang="tr-TR" b="1" dirty="0"/>
              <a:t>)</a:t>
            </a:r>
          </a:p>
          <a:p>
            <a:pPr indent="0">
              <a:buNone/>
            </a:pPr>
            <a:endParaRPr lang="tr-TR" b="1" dirty="0"/>
          </a:p>
          <a:p>
            <a:pPr marL="685800" indent="-457200"/>
            <a:r>
              <a:rPr lang="tr-TR" dirty="0"/>
              <a:t>Görüntüden bir parçanın kesilip alınması</a:t>
            </a:r>
          </a:p>
          <a:p>
            <a:pPr indent="0">
              <a:buNone/>
            </a:pPr>
            <a:endParaRPr lang="tr-TR" b="1" dirty="0"/>
          </a:p>
          <a:p>
            <a:pPr indent="0">
              <a:buNone/>
            </a:pPr>
            <a:endParaRPr lang="tr-TR" dirty="0"/>
          </a:p>
          <a:p>
            <a:pPr lvl="1" indent="0">
              <a:buNone/>
            </a:pPr>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48</a:t>
            </a:fld>
            <a:endParaRPr lang="tr-TR"/>
          </a:p>
        </p:txBody>
      </p:sp>
      <p:sp>
        <p:nvSpPr>
          <p:cNvPr id="10" name="Dikdörtgen 9"/>
          <p:cNvSpPr/>
          <p:nvPr/>
        </p:nvSpPr>
        <p:spPr>
          <a:xfrm>
            <a:off x="3249983" y="2486826"/>
            <a:ext cx="2398787"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Resim 10"/>
          <p:cNvPicPr>
            <a:picLocks noChangeAspect="1"/>
          </p:cNvPicPr>
          <p:nvPr/>
        </p:nvPicPr>
        <p:blipFill>
          <a:blip r:embed="rId2"/>
          <a:stretch>
            <a:fillRect/>
          </a:stretch>
        </p:blipFill>
        <p:spPr>
          <a:xfrm>
            <a:off x="2447925" y="2284880"/>
            <a:ext cx="7296150" cy="3495675"/>
          </a:xfrm>
          <a:prstGeom prst="rect">
            <a:avLst/>
          </a:prstGeom>
        </p:spPr>
      </p:pic>
      <p:sp>
        <p:nvSpPr>
          <p:cNvPr id="12" name="Metin kutusu 11"/>
          <p:cNvSpPr txBox="1"/>
          <p:nvPr/>
        </p:nvSpPr>
        <p:spPr>
          <a:xfrm>
            <a:off x="3219404" y="5505999"/>
            <a:ext cx="5745337" cy="215444"/>
          </a:xfrm>
          <a:prstGeom prst="rect">
            <a:avLst/>
          </a:prstGeom>
          <a:noFill/>
        </p:spPr>
        <p:txBody>
          <a:bodyPr wrap="square" rtlCol="0">
            <a:spAutoFit/>
          </a:bodyPr>
          <a:lstStyle/>
          <a:p>
            <a:pPr algn="ctr"/>
            <a:r>
              <a:rPr lang="en-US" sz="800" dirty="0">
                <a:solidFill>
                  <a:prstClr val="black"/>
                </a:solidFill>
              </a:rPr>
              <a:t>https://medium.com/@ayyucekizrak/deri%CC%87ne-daha-deri%CC%87ne-evri%C5%9Fimli-sinir-a%C4%9Flar%C4%B1-2813a2c8b2a9</a:t>
            </a:r>
          </a:p>
        </p:txBody>
      </p:sp>
    </p:spTree>
    <p:extLst>
      <p:ext uri="{BB962C8B-B14F-4D97-AF65-F5344CB8AC3E}">
        <p14:creationId xmlns:p14="http://schemas.microsoft.com/office/powerpoint/2010/main" val="1461208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normAutofit/>
          </a:bodyPr>
          <a:lstStyle/>
          <a:p>
            <a:pPr indent="0">
              <a:buNone/>
            </a:pPr>
            <a:endParaRPr lang="tr-TR" b="1" dirty="0"/>
          </a:p>
          <a:p>
            <a:pPr indent="0">
              <a:buNone/>
            </a:pPr>
            <a:r>
              <a:rPr lang="tr-TR" b="1" dirty="0"/>
              <a:t>Veri Artırma (Data </a:t>
            </a:r>
            <a:r>
              <a:rPr lang="tr-TR" b="1" dirty="0" err="1"/>
              <a:t>Augmentation</a:t>
            </a:r>
            <a:r>
              <a:rPr lang="tr-TR" b="1" dirty="0"/>
              <a:t>)</a:t>
            </a:r>
          </a:p>
          <a:p>
            <a:pPr indent="0">
              <a:buNone/>
            </a:pPr>
            <a:endParaRPr lang="tr-TR" b="1" dirty="0"/>
          </a:p>
          <a:p>
            <a:pPr marL="685800" indent="-457200"/>
            <a:r>
              <a:rPr lang="tr-TR" dirty="0"/>
              <a:t>Görüntünün renk oranlarının </a:t>
            </a:r>
          </a:p>
          <a:p>
            <a:pPr indent="0">
              <a:buNone/>
            </a:pPr>
            <a:r>
              <a:rPr lang="tr-TR" dirty="0"/>
              <a:t>değiştirilmesi</a:t>
            </a:r>
            <a:endParaRPr lang="tr-TR" b="1" dirty="0"/>
          </a:p>
          <a:p>
            <a:pPr indent="0">
              <a:buNone/>
            </a:pPr>
            <a:endParaRPr lang="tr-TR" dirty="0"/>
          </a:p>
          <a:p>
            <a:pPr lvl="1" indent="0">
              <a:buNone/>
            </a:pPr>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dirty="0"/>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49</a:t>
            </a:fld>
            <a:endParaRPr lang="tr-TR"/>
          </a:p>
        </p:txBody>
      </p:sp>
      <p:sp>
        <p:nvSpPr>
          <p:cNvPr id="10" name="Dikdörtgen 9"/>
          <p:cNvSpPr/>
          <p:nvPr/>
        </p:nvSpPr>
        <p:spPr>
          <a:xfrm>
            <a:off x="3249983" y="2486826"/>
            <a:ext cx="2398787"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p:cNvPicPr>
            <a:picLocks noChangeAspect="1"/>
          </p:cNvPicPr>
          <p:nvPr/>
        </p:nvPicPr>
        <p:blipFill>
          <a:blip r:embed="rId2"/>
          <a:stretch>
            <a:fillRect/>
          </a:stretch>
        </p:blipFill>
        <p:spPr>
          <a:xfrm>
            <a:off x="5855907" y="1152525"/>
            <a:ext cx="6010275" cy="4552950"/>
          </a:xfrm>
          <a:prstGeom prst="rect">
            <a:avLst/>
          </a:prstGeom>
          <a:ln w="25400">
            <a:solidFill>
              <a:schemeClr val="bg2">
                <a:lumMod val="25000"/>
              </a:schemeClr>
            </a:solidFill>
          </a:ln>
        </p:spPr>
      </p:pic>
      <p:sp>
        <p:nvSpPr>
          <p:cNvPr id="9" name="Metin kutusu 8"/>
          <p:cNvSpPr txBox="1"/>
          <p:nvPr/>
        </p:nvSpPr>
        <p:spPr>
          <a:xfrm>
            <a:off x="5972446" y="5707746"/>
            <a:ext cx="5777195" cy="215444"/>
          </a:xfrm>
          <a:prstGeom prst="rect">
            <a:avLst/>
          </a:prstGeom>
          <a:noFill/>
        </p:spPr>
        <p:txBody>
          <a:bodyPr wrap="square" rtlCol="0">
            <a:spAutoFit/>
          </a:bodyPr>
          <a:lstStyle/>
          <a:p>
            <a:r>
              <a:rPr lang="en-US" sz="800" dirty="0">
                <a:solidFill>
                  <a:prstClr val="black"/>
                </a:solidFill>
              </a:rPr>
              <a:t>https://medium.com/@ayyucekizrak/deri%CC%87ne-daha-deri%CC%87ne-evri%C5%9Fimli-sinir-a%C4%9Flar%C4%B1-2813a2c8b2a9</a:t>
            </a:r>
          </a:p>
        </p:txBody>
      </p:sp>
    </p:spTree>
    <p:extLst>
      <p:ext uri="{BB962C8B-B14F-4D97-AF65-F5344CB8AC3E}">
        <p14:creationId xmlns:p14="http://schemas.microsoft.com/office/powerpoint/2010/main" val="4237288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lstStyle/>
          <a:p>
            <a:pPr indent="0">
              <a:buNone/>
            </a:pPr>
            <a:endParaRPr lang="tr-TR" b="1" dirty="0"/>
          </a:p>
          <a:p>
            <a:pPr indent="0">
              <a:buNone/>
            </a:pPr>
            <a:r>
              <a:rPr lang="tr-TR" b="1" dirty="0"/>
              <a:t>Derin Öğrenme- Giriş</a:t>
            </a:r>
          </a:p>
          <a:p>
            <a:pPr indent="0">
              <a:buNone/>
            </a:pPr>
            <a:endParaRPr lang="tr-TR" b="1" dirty="0"/>
          </a:p>
          <a:p>
            <a:pPr marL="685800" indent="-457200">
              <a:lnSpc>
                <a:spcPct val="100000"/>
              </a:lnSpc>
            </a:pPr>
            <a:r>
              <a:rPr lang="tr-TR" dirty="0"/>
              <a:t>Son yıllarda veri miktarının çok büyük boyutlara ulaşmış olması (Büyük Veri-</a:t>
            </a:r>
            <a:r>
              <a:rPr lang="tr-TR" dirty="0" err="1"/>
              <a:t>Big</a:t>
            </a:r>
            <a:r>
              <a:rPr lang="tr-TR" dirty="0"/>
              <a:t> Data)</a:t>
            </a:r>
          </a:p>
          <a:p>
            <a:pPr marL="685800" indent="-457200">
              <a:lnSpc>
                <a:spcPct val="100000"/>
              </a:lnSpc>
            </a:pPr>
            <a:r>
              <a:rPr lang="tr-TR" dirty="0"/>
              <a:t>Grafiksel İşleme Birimi (GPU) ve Merkezi İşleme Birimi (CPU) gibi donanımların hızlanması / gelişmesi</a:t>
            </a:r>
          </a:p>
          <a:p>
            <a:pPr marL="719138" indent="0">
              <a:lnSpc>
                <a:spcPct val="100000"/>
              </a:lnSpc>
              <a:buNone/>
            </a:pPr>
            <a:r>
              <a:rPr lang="tr-TR" dirty="0"/>
              <a:t>daha fazla sayıda sinir ve katmana sahip </a:t>
            </a:r>
            <a:r>
              <a:rPr lang="tr-TR" dirty="0" err="1"/>
              <a:t>YSA’nın</a:t>
            </a:r>
            <a:r>
              <a:rPr lang="tr-TR" dirty="0"/>
              <a:t> eğitilmesi ve çalıştırılmasını mümkün hale getirmiştir. Bu ağlar Derin Sinir Ağları, bu öğrenme de Derin Öğrenme olarak adlandırılır.</a:t>
            </a:r>
          </a:p>
          <a:p>
            <a:pPr indent="0">
              <a:buNone/>
            </a:pPr>
            <a:endParaRPr lang="tr-TR" b="1" dirty="0"/>
          </a:p>
          <a:p>
            <a:pPr indent="0">
              <a:buNone/>
            </a:pPr>
            <a:endParaRPr lang="tr-TR" b="1" dirty="0"/>
          </a:p>
          <a:p>
            <a:pPr marL="0" indent="0">
              <a:buNone/>
            </a:pPr>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dirty="0"/>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5</a:t>
            </a:fld>
            <a:endParaRPr lang="tr-TR"/>
          </a:p>
        </p:txBody>
      </p:sp>
    </p:spTree>
    <p:extLst>
      <p:ext uri="{BB962C8B-B14F-4D97-AF65-F5344CB8AC3E}">
        <p14:creationId xmlns:p14="http://schemas.microsoft.com/office/powerpoint/2010/main" val="68040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lstStyle/>
          <a:p>
            <a:pPr indent="0">
              <a:buNone/>
            </a:pPr>
            <a:endParaRPr lang="tr-TR" b="1" dirty="0"/>
          </a:p>
          <a:p>
            <a:pPr indent="0">
              <a:lnSpc>
                <a:spcPct val="100000"/>
              </a:lnSpc>
              <a:buNone/>
            </a:pPr>
            <a:r>
              <a:rPr lang="tr-TR" b="1" dirty="0"/>
              <a:t>Derin Öğrenme-Giriş</a:t>
            </a:r>
          </a:p>
          <a:p>
            <a:pPr indent="0">
              <a:lnSpc>
                <a:spcPct val="100000"/>
              </a:lnSpc>
              <a:buNone/>
            </a:pPr>
            <a:endParaRPr lang="tr-TR" b="1" dirty="0"/>
          </a:p>
          <a:p>
            <a:pPr marL="685800" indent="-457200">
              <a:lnSpc>
                <a:spcPct val="100000"/>
              </a:lnSpc>
            </a:pPr>
            <a:r>
              <a:rPr lang="tr-TR" dirty="0"/>
              <a:t>Derin öğrenme terimi ilk olarak 1986’da Rina </a:t>
            </a:r>
            <a:r>
              <a:rPr lang="tr-TR" dirty="0" err="1"/>
              <a:t>Dechter</a:t>
            </a:r>
            <a:r>
              <a:rPr lang="tr-TR" dirty="0"/>
              <a:t> tarafından kullanılmıştır.</a:t>
            </a:r>
          </a:p>
          <a:p>
            <a:pPr marL="685800" indent="-457200">
              <a:lnSpc>
                <a:spcPct val="100000"/>
              </a:lnSpc>
            </a:pPr>
            <a:r>
              <a:rPr lang="tr-TR" dirty="0"/>
              <a:t>Derin ağların çok kullanılan türleri: Çok katmanlı algılayıcılar(Multi </a:t>
            </a:r>
            <a:r>
              <a:rPr lang="tr-TR" dirty="0" err="1"/>
              <a:t>Layer</a:t>
            </a:r>
            <a:r>
              <a:rPr lang="tr-TR" dirty="0"/>
              <a:t> </a:t>
            </a:r>
            <a:r>
              <a:rPr lang="tr-TR" dirty="0" err="1"/>
              <a:t>Perceptron</a:t>
            </a:r>
            <a:r>
              <a:rPr lang="tr-TR" dirty="0"/>
              <a:t>-MLP), </a:t>
            </a:r>
            <a:r>
              <a:rPr lang="tr-TR" dirty="0" err="1"/>
              <a:t>Evrişimsel</a:t>
            </a:r>
            <a:r>
              <a:rPr lang="tr-TR" dirty="0"/>
              <a:t> Sinir ağlar (</a:t>
            </a:r>
            <a:r>
              <a:rPr lang="tr-TR" dirty="0" err="1"/>
              <a:t>Convolutional</a:t>
            </a:r>
            <a:r>
              <a:rPr lang="tr-TR" dirty="0"/>
              <a:t> </a:t>
            </a:r>
            <a:r>
              <a:rPr lang="tr-TR" dirty="0" err="1"/>
              <a:t>Neural</a:t>
            </a:r>
            <a:r>
              <a:rPr lang="tr-TR" dirty="0"/>
              <a:t> Network-CNN), Tekrarlayan Sinir ağları (</a:t>
            </a:r>
            <a:r>
              <a:rPr lang="tr-TR" dirty="0" err="1"/>
              <a:t>Recurrent</a:t>
            </a:r>
            <a:r>
              <a:rPr lang="tr-TR" dirty="0"/>
              <a:t> </a:t>
            </a:r>
            <a:r>
              <a:rPr lang="tr-TR" dirty="0" err="1"/>
              <a:t>Neural</a:t>
            </a:r>
            <a:r>
              <a:rPr lang="tr-TR" dirty="0"/>
              <a:t> Network-RNN).</a:t>
            </a:r>
          </a:p>
          <a:p>
            <a:pPr marL="685800" indent="-457200">
              <a:lnSpc>
                <a:spcPct val="100000"/>
              </a:lnSpc>
            </a:pPr>
            <a:r>
              <a:rPr lang="tr-TR" dirty="0"/>
              <a:t>MLP </a:t>
            </a:r>
            <a:r>
              <a:rPr lang="tr-TR" dirty="0" err="1"/>
              <a:t>işlemsel</a:t>
            </a:r>
            <a:r>
              <a:rPr lang="tr-TR" dirty="0"/>
              <a:t> </a:t>
            </a:r>
            <a:r>
              <a:rPr lang="tr-TR"/>
              <a:t>veriler üzerinde; </a:t>
            </a:r>
            <a:r>
              <a:rPr lang="tr-TR" dirty="0"/>
              <a:t>CNN görüntü işlemede; ses, metin, zaman serisi gibi ardışık verilerin işlenmesinde ise RNN daha iyi sonuç vermektedir.</a:t>
            </a:r>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6</a:t>
            </a:fld>
            <a:endParaRPr lang="tr-TR"/>
          </a:p>
        </p:txBody>
      </p:sp>
    </p:spTree>
    <p:extLst>
      <p:ext uri="{BB962C8B-B14F-4D97-AF65-F5344CB8AC3E}">
        <p14:creationId xmlns:p14="http://schemas.microsoft.com/office/powerpoint/2010/main" val="154742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lstStyle/>
          <a:p>
            <a:pPr indent="0">
              <a:buNone/>
            </a:pPr>
            <a:endParaRPr lang="tr-TR" b="1" dirty="0"/>
          </a:p>
          <a:p>
            <a:pPr indent="0">
              <a:lnSpc>
                <a:spcPct val="100000"/>
              </a:lnSpc>
              <a:buNone/>
            </a:pPr>
            <a:r>
              <a:rPr lang="tr-TR" b="1" dirty="0"/>
              <a:t>Derin Öğrenme-Giriş</a:t>
            </a:r>
          </a:p>
          <a:p>
            <a:pPr marL="685800" indent="-457200">
              <a:lnSpc>
                <a:spcPct val="100000"/>
              </a:lnSpc>
            </a:pPr>
            <a:r>
              <a:rPr lang="tr-TR" dirty="0"/>
              <a:t>Derin öğrenme; ön işleme, boyutsal indirgeme, öznitelik çıkarma ve sınıflandırma aşamalarını tek ağda birleştirir.</a:t>
            </a:r>
          </a:p>
          <a:p>
            <a:endParaRPr lang="tr-TR" dirty="0"/>
          </a:p>
          <a:p>
            <a:pPr indent="0">
              <a:lnSpc>
                <a:spcPct val="100000"/>
              </a:lnSpc>
              <a:buNone/>
            </a:pPr>
            <a:endParaRPr lang="tr-TR" b="1" dirty="0"/>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a:t>SAKARYA ÜNİVERSİTESİ</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7</a:t>
            </a:fld>
            <a:endParaRPr lang="tr-TR"/>
          </a:p>
        </p:txBody>
      </p:sp>
      <p:pic>
        <p:nvPicPr>
          <p:cNvPr id="2" name="Resim 1"/>
          <p:cNvPicPr>
            <a:picLocks noChangeAspect="1"/>
          </p:cNvPicPr>
          <p:nvPr/>
        </p:nvPicPr>
        <p:blipFill>
          <a:blip r:embed="rId2"/>
          <a:stretch>
            <a:fillRect/>
          </a:stretch>
        </p:blipFill>
        <p:spPr>
          <a:xfrm>
            <a:off x="1972510" y="2158845"/>
            <a:ext cx="8239125" cy="3810000"/>
          </a:xfrm>
          <a:prstGeom prst="rect">
            <a:avLst/>
          </a:prstGeom>
        </p:spPr>
      </p:pic>
      <p:sp>
        <p:nvSpPr>
          <p:cNvPr id="7" name="Dikdörtgen 6"/>
          <p:cNvSpPr/>
          <p:nvPr/>
        </p:nvSpPr>
        <p:spPr>
          <a:xfrm>
            <a:off x="4487469" y="5909733"/>
            <a:ext cx="4123131" cy="215444"/>
          </a:xfrm>
          <a:prstGeom prst="rect">
            <a:avLst/>
          </a:prstGeom>
        </p:spPr>
        <p:txBody>
          <a:bodyPr wrap="square">
            <a:spAutoFit/>
          </a:bodyPr>
          <a:lstStyle/>
          <a:p>
            <a:r>
              <a:rPr lang="en-US" sz="800" dirty="0">
                <a:solidFill>
                  <a:prstClr val="black"/>
                </a:solidFill>
              </a:rPr>
              <a:t>https://www.deeplearning-academy.com/p/ai-wiki-machine-learning-vs-deep-learning</a:t>
            </a:r>
          </a:p>
        </p:txBody>
      </p:sp>
      <p:sp>
        <p:nvSpPr>
          <p:cNvPr id="8" name="Alt Bilgi Yer Tutucusu 4">
            <a:extLst>
              <a:ext uri="{FF2B5EF4-FFF2-40B4-BE49-F238E27FC236}">
                <a16:creationId xmlns:a16="http://schemas.microsoft.com/office/drawing/2014/main" id="{A4CD5643-6C8C-4F1D-A33C-6976D0832A1F}"/>
              </a:ext>
            </a:extLst>
          </p:cNvPr>
          <p:cNvSpPr>
            <a:spLocks noGrp="1"/>
          </p:cNvSpPr>
          <p:nvPr>
            <p:ph type="ftr" sz="quarter" idx="11"/>
          </p:nvPr>
        </p:nvSpPr>
        <p:spPr>
          <a:xfrm>
            <a:off x="4038600" y="6356350"/>
            <a:ext cx="4114800" cy="365125"/>
          </a:xfrm>
        </p:spPr>
        <p:txBody>
          <a:bodyPr/>
          <a:lstStyle/>
          <a:p>
            <a:r>
              <a:rPr lang="tr-TR"/>
              <a:t>BSM 310 - YAPAY ZEKA</a:t>
            </a:r>
          </a:p>
        </p:txBody>
      </p:sp>
    </p:spTree>
    <p:extLst>
      <p:ext uri="{BB962C8B-B14F-4D97-AF65-F5344CB8AC3E}">
        <p14:creationId xmlns:p14="http://schemas.microsoft.com/office/powerpoint/2010/main" val="3313600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lstStyle/>
          <a:p>
            <a:pPr indent="0">
              <a:buNone/>
            </a:pPr>
            <a:endParaRPr lang="tr-TR" b="1" dirty="0"/>
          </a:p>
          <a:p>
            <a:pPr indent="0">
              <a:lnSpc>
                <a:spcPct val="100000"/>
              </a:lnSpc>
              <a:buNone/>
            </a:pPr>
            <a:r>
              <a:rPr lang="tr-TR" b="1" dirty="0"/>
              <a:t>Derin Öğrenmede Popüler Etkinlik &amp; Kuruluş</a:t>
            </a:r>
          </a:p>
          <a:p>
            <a:pPr indent="0">
              <a:lnSpc>
                <a:spcPct val="100000"/>
              </a:lnSpc>
              <a:buNone/>
            </a:pPr>
            <a:endParaRPr lang="tr-TR" b="1" dirty="0"/>
          </a:p>
          <a:p>
            <a:pPr marL="685800" indent="-457200"/>
            <a:r>
              <a:rPr lang="tr-TR" u="sng" dirty="0" err="1"/>
              <a:t>The</a:t>
            </a:r>
            <a:r>
              <a:rPr lang="tr-TR" u="sng" dirty="0"/>
              <a:t> </a:t>
            </a:r>
            <a:r>
              <a:rPr lang="tr-TR" u="sng" dirty="0" err="1"/>
              <a:t>Neural</a:t>
            </a:r>
            <a:r>
              <a:rPr lang="tr-TR" u="sng" dirty="0"/>
              <a:t> Information </a:t>
            </a:r>
            <a:r>
              <a:rPr lang="tr-TR" u="sng" dirty="0" err="1"/>
              <a:t>Processing</a:t>
            </a:r>
            <a:r>
              <a:rPr lang="tr-TR" u="sng" dirty="0"/>
              <a:t> </a:t>
            </a:r>
            <a:r>
              <a:rPr lang="tr-TR" u="sng" dirty="0" err="1"/>
              <a:t>Systems</a:t>
            </a:r>
            <a:r>
              <a:rPr lang="tr-TR" u="sng" dirty="0"/>
              <a:t> (NIPS) Foundation (Sinir bilgisi işleme sistemleri vakfı)</a:t>
            </a:r>
            <a:r>
              <a:rPr lang="tr-TR" dirty="0"/>
              <a:t>:sinir bilgi işleme sistemleri üzerinde biyolojik teknolojik, matematiksel ve teorik açıdan araştırma ve bilgi alışverişi amacıyla kurulan kar gütmeyen bir kuruluştur.</a:t>
            </a:r>
          </a:p>
          <a:p>
            <a:pPr marL="685800" indent="-457200"/>
            <a:endParaRPr lang="tr-TR" dirty="0"/>
          </a:p>
          <a:p>
            <a:pPr marL="685800" indent="-457200"/>
            <a:r>
              <a:rPr lang="tr-TR" u="sng" dirty="0" err="1"/>
              <a:t>ImageNet</a:t>
            </a:r>
            <a:r>
              <a:rPr lang="tr-TR" u="sng" dirty="0"/>
              <a:t> </a:t>
            </a:r>
            <a:r>
              <a:rPr lang="tr-TR" u="sng" dirty="0" err="1"/>
              <a:t>Large</a:t>
            </a:r>
            <a:r>
              <a:rPr lang="tr-TR" u="sng" dirty="0"/>
              <a:t> </a:t>
            </a:r>
            <a:r>
              <a:rPr lang="tr-TR" u="sng" dirty="0" err="1"/>
              <a:t>Scale</a:t>
            </a:r>
            <a:r>
              <a:rPr lang="tr-TR" u="sng" dirty="0"/>
              <a:t> Visual </a:t>
            </a:r>
            <a:r>
              <a:rPr lang="tr-TR" u="sng" dirty="0" err="1"/>
              <a:t>Recognition</a:t>
            </a:r>
            <a:r>
              <a:rPr lang="tr-TR" u="sng" dirty="0"/>
              <a:t> </a:t>
            </a:r>
            <a:r>
              <a:rPr lang="tr-TR" u="sng" dirty="0" err="1"/>
              <a:t>Challange</a:t>
            </a:r>
            <a:r>
              <a:rPr lang="tr-TR" u="sng" dirty="0"/>
              <a:t> –Büyük Ölçekli Görsel Tanıma Yarışması) </a:t>
            </a:r>
            <a:r>
              <a:rPr lang="tr-TR" dirty="0"/>
              <a:t>2010 yılından beri yapılmakta olan Google, Microsoft gibi kuruluşların yarıştığı ve desteklediği bir etkinliktir.</a:t>
            </a:r>
          </a:p>
          <a:p>
            <a:endParaRPr lang="tr-TR" dirty="0"/>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8</a:t>
            </a:fld>
            <a:endParaRPr lang="tr-TR"/>
          </a:p>
        </p:txBody>
      </p:sp>
    </p:spTree>
    <p:extLst>
      <p:ext uri="{BB962C8B-B14F-4D97-AF65-F5344CB8AC3E}">
        <p14:creationId xmlns:p14="http://schemas.microsoft.com/office/powerpoint/2010/main" val="376398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8F0BC7-D913-4E92-A0FF-DC6986EE0353}"/>
              </a:ext>
            </a:extLst>
          </p:cNvPr>
          <p:cNvSpPr>
            <a:spLocks noGrp="1"/>
          </p:cNvSpPr>
          <p:nvPr>
            <p:ph idx="1"/>
          </p:nvPr>
        </p:nvSpPr>
        <p:spPr>
          <a:xfrm>
            <a:off x="37708" y="47134"/>
            <a:ext cx="12108730" cy="6771561"/>
          </a:xfrm>
          <a:ln w="38100">
            <a:solidFill>
              <a:schemeClr val="bg2">
                <a:lumMod val="25000"/>
              </a:schemeClr>
            </a:solidFill>
          </a:ln>
        </p:spPr>
        <p:txBody>
          <a:bodyPr/>
          <a:lstStyle/>
          <a:p>
            <a:pPr indent="0">
              <a:buNone/>
            </a:pPr>
            <a:endParaRPr lang="tr-TR" b="1" dirty="0"/>
          </a:p>
          <a:p>
            <a:pPr indent="0">
              <a:buNone/>
            </a:pPr>
            <a:r>
              <a:rPr lang="tr-TR" b="1" dirty="0"/>
              <a:t>Derin Sinir Ağları Kullanım Alanları</a:t>
            </a:r>
          </a:p>
          <a:p>
            <a:pPr marL="0" indent="0">
              <a:buNone/>
            </a:pPr>
            <a:endParaRPr lang="tr-TR" dirty="0"/>
          </a:p>
        </p:txBody>
      </p:sp>
      <p:sp>
        <p:nvSpPr>
          <p:cNvPr id="4" name="Veri Yer Tutucusu 3">
            <a:extLst>
              <a:ext uri="{FF2B5EF4-FFF2-40B4-BE49-F238E27FC236}">
                <a16:creationId xmlns:a16="http://schemas.microsoft.com/office/drawing/2014/main" id="{104E122A-3197-4C6D-8DE1-798A7904C545}"/>
              </a:ext>
            </a:extLst>
          </p:cNvPr>
          <p:cNvSpPr>
            <a:spLocks noGrp="1"/>
          </p:cNvSpPr>
          <p:nvPr>
            <p:ph type="dt" sz="half" idx="10"/>
          </p:nvPr>
        </p:nvSpPr>
        <p:spPr/>
        <p:txBody>
          <a:bodyPr/>
          <a:lstStyle/>
          <a:p>
            <a:r>
              <a:rPr lang="tr-TR"/>
              <a:t>SAKARYA ÜNİVERSİTESİ</a:t>
            </a:r>
          </a:p>
        </p:txBody>
      </p:sp>
      <p:sp>
        <p:nvSpPr>
          <p:cNvPr id="5" name="Alt Bilgi Yer Tutucusu 4">
            <a:extLst>
              <a:ext uri="{FF2B5EF4-FFF2-40B4-BE49-F238E27FC236}">
                <a16:creationId xmlns:a16="http://schemas.microsoft.com/office/drawing/2014/main" id="{776C825A-E659-4437-88E1-ACD7B4C86629}"/>
              </a:ext>
            </a:extLst>
          </p:cNvPr>
          <p:cNvSpPr>
            <a:spLocks noGrp="1"/>
          </p:cNvSpPr>
          <p:nvPr>
            <p:ph type="ftr" sz="quarter" idx="11"/>
          </p:nvPr>
        </p:nvSpPr>
        <p:spPr/>
        <p:txBody>
          <a:bodyPr/>
          <a:lstStyle/>
          <a:p>
            <a:r>
              <a:rPr lang="tr-TR"/>
              <a:t>BSM 310 - YAPAY ZEKA</a:t>
            </a:r>
          </a:p>
        </p:txBody>
      </p:sp>
      <p:sp>
        <p:nvSpPr>
          <p:cNvPr id="6" name="Slayt Numarası Yer Tutucusu 5">
            <a:extLst>
              <a:ext uri="{FF2B5EF4-FFF2-40B4-BE49-F238E27FC236}">
                <a16:creationId xmlns:a16="http://schemas.microsoft.com/office/drawing/2014/main" id="{3BE689B4-372A-4055-810B-F218F8A95C85}"/>
              </a:ext>
            </a:extLst>
          </p:cNvPr>
          <p:cNvSpPr>
            <a:spLocks noGrp="1"/>
          </p:cNvSpPr>
          <p:nvPr>
            <p:ph type="sldNum" sz="quarter" idx="12"/>
          </p:nvPr>
        </p:nvSpPr>
        <p:spPr/>
        <p:txBody>
          <a:bodyPr/>
          <a:lstStyle/>
          <a:p>
            <a:fld id="{C1F5A76D-A341-4DC9-A16D-ADA4CAA179CD}" type="slidenum">
              <a:rPr lang="tr-TR" smtClean="0"/>
              <a:t>9</a:t>
            </a:fld>
            <a:endParaRPr lang="tr-TR"/>
          </a:p>
        </p:txBody>
      </p:sp>
      <p:graphicFrame>
        <p:nvGraphicFramePr>
          <p:cNvPr id="7" name="Diyagram 6"/>
          <p:cNvGraphicFramePr/>
          <p:nvPr>
            <p:extLst>
              <p:ext uri="{D42A27DB-BD31-4B8C-83A1-F6EECF244321}">
                <p14:modId xmlns:p14="http://schemas.microsoft.com/office/powerpoint/2010/main" val="3185315259"/>
              </p:ext>
            </p:extLst>
          </p:nvPr>
        </p:nvGraphicFramePr>
        <p:xfrm>
          <a:off x="2686940" y="118367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Metin kutusu 7"/>
          <p:cNvSpPr txBox="1"/>
          <p:nvPr/>
        </p:nvSpPr>
        <p:spPr>
          <a:xfrm>
            <a:off x="503853" y="5489660"/>
            <a:ext cx="11523306" cy="369332"/>
          </a:xfrm>
          <a:prstGeom prst="rect">
            <a:avLst/>
          </a:prstGeom>
          <a:noFill/>
        </p:spPr>
        <p:txBody>
          <a:bodyPr wrap="square" rtlCol="0">
            <a:spAutoFit/>
          </a:bodyPr>
          <a:lstStyle/>
          <a:p>
            <a:pPr marL="285750" indent="-285750">
              <a:buFont typeface="Arial" panose="020B0604020202020204" pitchFamily="34" charset="0"/>
              <a:buChar char="•"/>
            </a:pPr>
            <a:r>
              <a:rPr lang="tr-TR" dirty="0"/>
              <a:t>Derin Sinir Ağları daha çok görüntü işleme görüntü sınıflandırma, görüntü bölütleme gibi amaçlarla kullanılmaktadır.</a:t>
            </a:r>
            <a:endParaRPr lang="en-US" dirty="0"/>
          </a:p>
        </p:txBody>
      </p:sp>
    </p:spTree>
    <p:extLst>
      <p:ext uri="{BB962C8B-B14F-4D97-AF65-F5344CB8AC3E}">
        <p14:creationId xmlns:p14="http://schemas.microsoft.com/office/powerpoint/2010/main" val="1303857361"/>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6591</TotalTime>
  <Words>2976</Words>
  <Application>Microsoft Office PowerPoint</Application>
  <PresentationFormat>Geniş ekran</PresentationFormat>
  <Paragraphs>673</Paragraphs>
  <Slides>49</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49</vt:i4>
      </vt:variant>
    </vt:vector>
  </HeadingPairs>
  <TitlesOfParts>
    <vt:vector size="54" baseType="lpstr">
      <vt:lpstr>Arial</vt:lpstr>
      <vt:lpstr>Calibri</vt:lpstr>
      <vt:lpstr>Calibri Light</vt:lpstr>
      <vt:lpstr>Cambria Math</vt:lpstr>
      <vt:lpstr>Office Teması</vt:lpstr>
      <vt:lpstr>BSM 310 YAPAY ZEKA</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Evrişimsel Sinir Ağlar (CNN) </vt:lpstr>
      <vt:lpstr>Evrişimsel Sinir Ağlar (Convolutional Neural Networks - CNN)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Ağın eğitiminde  ortaya çıkabilecek sorunlar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dc:title>
  <dc:creator>MONSTER</dc:creator>
  <cp:lastModifiedBy>MONSTER</cp:lastModifiedBy>
  <cp:revision>265</cp:revision>
  <dcterms:created xsi:type="dcterms:W3CDTF">2019-12-31T19:40:38Z</dcterms:created>
  <dcterms:modified xsi:type="dcterms:W3CDTF">2020-03-09T07:35:57Z</dcterms:modified>
</cp:coreProperties>
</file>